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8" r:id="rId3"/>
    <p:sldId id="257" r:id="rId4"/>
    <p:sldId id="276" r:id="rId5"/>
    <p:sldId id="267" r:id="rId6"/>
    <p:sldId id="261" r:id="rId7"/>
    <p:sldId id="258" r:id="rId8"/>
    <p:sldId id="271" r:id="rId9"/>
    <p:sldId id="272" r:id="rId10"/>
    <p:sldId id="274" r:id="rId11"/>
    <p:sldId id="275" r:id="rId12"/>
    <p:sldId id="269"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26" autoAdjust="0"/>
  </p:normalViewPr>
  <p:slideViewPr>
    <p:cSldViewPr snapToGrid="0" snapToObjects="1">
      <p:cViewPr varScale="1">
        <p:scale>
          <a:sx n="73" d="100"/>
          <a:sy n="73" d="100"/>
        </p:scale>
        <p:origin x="-208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654A9-FDB2-9341-84AA-5B02064C4F99}" type="datetimeFigureOut">
              <a:rPr lang="en-US" smtClean="0"/>
              <a:pPr/>
              <a:t>6/25/2014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9274E-C8A8-4145-AA13-695D91E44CBF}" type="slidenum">
              <a:rPr lang="en-US" smtClean="0"/>
              <a:pPr/>
              <a:t>‹#›</a:t>
            </a:fld>
            <a:endParaRPr lang="en-US"/>
          </a:p>
        </p:txBody>
      </p:sp>
    </p:spTree>
    <p:extLst>
      <p:ext uri="{BB962C8B-B14F-4D97-AF65-F5344CB8AC3E}">
        <p14:creationId xmlns:p14="http://schemas.microsoft.com/office/powerpoint/2010/main" val="25989530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1" u="none" dirty="0" smtClean="0">
                <a:latin typeface=""/>
              </a:rPr>
              <a:t>M </a:t>
            </a:r>
            <a:r>
              <a:rPr lang="en-US" sz="1200" b="0" u="none" dirty="0" smtClean="0">
                <a:latin typeface=""/>
              </a:rPr>
              <a:t>number of sessions attended = 16.09, </a:t>
            </a:r>
            <a:r>
              <a:rPr lang="en-US" sz="1200" b="0" i="1" u="none" dirty="0" smtClean="0">
                <a:latin typeface=""/>
              </a:rPr>
              <a:t>SD</a:t>
            </a:r>
            <a:r>
              <a:rPr lang="en-US" sz="1200" b="0" u="none" dirty="0" smtClean="0">
                <a:latin typeface=""/>
              </a:rPr>
              <a:t> = 6.77</a:t>
            </a:r>
          </a:p>
          <a:p>
            <a:endParaRPr lang="en-US" sz="1200" b="0" u="none" dirty="0" smtClean="0">
              <a:latin typeface=""/>
            </a:endParaRPr>
          </a:p>
          <a:p>
            <a:r>
              <a:rPr lang="en-US" sz="1200" b="0" u="none" dirty="0" smtClean="0">
                <a:latin typeface=""/>
              </a:rPr>
              <a:t>Depression, anxiety, PTSD, and number of sessions attended were not significantly associated with psychological flexibility following group format ACT treatment. </a:t>
            </a:r>
          </a:p>
          <a:p>
            <a:endParaRPr lang="en-US" sz="1200" b="0" u="none" dirty="0" smtClean="0">
              <a:latin typeface=""/>
            </a:endParaRPr>
          </a:p>
          <a:p>
            <a:r>
              <a:rPr lang="en-US" sz="1200" b="0" u="none" dirty="0" smtClean="0">
                <a:latin typeface=""/>
              </a:rPr>
              <a:t>However, I do want to point out the</a:t>
            </a:r>
            <a:r>
              <a:rPr lang="en-US" sz="1200" b="0" u="none" baseline="0" dirty="0" smtClean="0">
                <a:latin typeface=""/>
              </a:rPr>
              <a:t> DSM-IV </a:t>
            </a:r>
            <a:r>
              <a:rPr lang="en-US" sz="1200" b="0" u="none" dirty="0" smtClean="0">
                <a:latin typeface=""/>
              </a:rPr>
              <a:t>PTSD subscale</a:t>
            </a:r>
            <a:r>
              <a:rPr lang="en-US" sz="1200" b="0" u="none" baseline="0" dirty="0" smtClean="0">
                <a:latin typeface=""/>
              </a:rPr>
              <a:t> </a:t>
            </a:r>
            <a:r>
              <a:rPr lang="en-US" sz="1200" b="0" u="none" dirty="0" smtClean="0">
                <a:latin typeface=""/>
              </a:rPr>
              <a:t>regression. We can see a trend toward significance indicating</a:t>
            </a:r>
            <a:r>
              <a:rPr lang="en-US" sz="1200" b="0" u="none" baseline="0" dirty="0" smtClean="0">
                <a:latin typeface=""/>
              </a:rPr>
              <a:t> that higher levels of baseline PTSD symptoms (per DSM-IV) were associated with lower levels of psychological flexibility at mid-treatment. Moreover, as indicated in the table, these symptoms accounted for 30% of the variance in psychological flexibility. </a:t>
            </a:r>
            <a:r>
              <a:rPr lang="en-US" sz="1200" b="0" u="none" dirty="0" smtClean="0">
                <a:latin typeface=""/>
              </a:rPr>
              <a:t>Given that these analyses were run with N = 11,</a:t>
            </a:r>
            <a:r>
              <a:rPr lang="en-US" sz="1200" b="0" u="none" baseline="0" dirty="0" smtClean="0">
                <a:latin typeface=""/>
              </a:rPr>
              <a:t> this is a substantial trend that we would expect to approach significance in a large</a:t>
            </a:r>
            <a:r>
              <a:rPr lang="en-US" baseline="0" dirty="0" smtClean="0">
                <a:latin typeface=""/>
              </a:rPr>
              <a:t>r sample size. </a:t>
            </a:r>
            <a:endParaRPr lang="en-US" dirty="0" smtClean="0">
              <a:latin typeface=""/>
            </a:endParaRPr>
          </a:p>
        </p:txBody>
      </p:sp>
      <p:sp>
        <p:nvSpPr>
          <p:cNvPr id="4" name="Slide Number Placeholder 3"/>
          <p:cNvSpPr>
            <a:spLocks noGrp="1"/>
          </p:cNvSpPr>
          <p:nvPr>
            <p:ph type="sldNum" sz="quarter" idx="10"/>
          </p:nvPr>
        </p:nvSpPr>
        <p:spPr/>
        <p:txBody>
          <a:bodyPr/>
          <a:lstStyle/>
          <a:p>
            <a:fld id="{2679274E-C8A8-4145-AA13-695D91E44CB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u="none" dirty="0" smtClean="0">
                <a:latin typeface=""/>
              </a:rPr>
              <a:t>Baseline depression, anxiety,</a:t>
            </a:r>
            <a:r>
              <a:rPr lang="en-US" sz="1200" b="0" u="none" baseline="0" dirty="0" smtClean="0">
                <a:latin typeface=""/>
              </a:rPr>
              <a:t> and PTSD symptom severity were not significantly related to psychological flexibility. However, there were sizeable correlations between PTSD and psychological flexibility, which may approach significance in a larger sample.</a:t>
            </a:r>
            <a:endParaRPr lang="en-US" sz="1200" b="0" u="none" dirty="0" smtClean="0">
              <a:latin typeface=""/>
            </a:endParaRPr>
          </a:p>
          <a:p>
            <a:endParaRPr lang="en-US" sz="1200" b="0" u="none" dirty="0" smtClean="0">
              <a:latin typeface=""/>
            </a:endParaRPr>
          </a:p>
          <a:p>
            <a:r>
              <a:rPr lang="en-US" sz="1200" b="0" u="none" dirty="0" smtClean="0">
                <a:latin typeface=""/>
              </a:rPr>
              <a:t>There</a:t>
            </a:r>
            <a:r>
              <a:rPr lang="en-US" sz="1200" b="0" u="none" baseline="0" dirty="0" smtClean="0">
                <a:latin typeface=""/>
              </a:rPr>
              <a:t> was also a trend toward significance indicating that higher levels of PTS symptoms were associated with lower levels of psychological flexibility at mid-treatment. </a:t>
            </a:r>
            <a:endParaRPr lang="en-US" sz="1200" b="0" u="none" dirty="0" smtClean="0">
              <a:latin typeface=""/>
            </a:endParaRPr>
          </a:p>
          <a:p>
            <a:pPr marL="228600" indent="-228600">
              <a:buAutoNum type="arabicPeriod"/>
            </a:pPr>
            <a:r>
              <a:rPr lang="en-US" sz="1200" b="0" u="none" dirty="0" smtClean="0">
                <a:latin typeface=""/>
              </a:rPr>
              <a:t>One potential explanation for this trend is that anxiety and depression may</a:t>
            </a:r>
            <a:r>
              <a:rPr lang="en-US" sz="1200" b="0" u="none" baseline="0" dirty="0" smtClean="0">
                <a:latin typeface=""/>
              </a:rPr>
              <a:t> be </a:t>
            </a:r>
            <a:r>
              <a:rPr lang="en-US" sz="1200" b="0" u="none" dirty="0" smtClean="0">
                <a:latin typeface=""/>
              </a:rPr>
              <a:t>related to post-migration stressors that are targeted in the group intervention, whereas past traumas associated with PTSD symptoms are not specifically targeted.</a:t>
            </a:r>
          </a:p>
          <a:p>
            <a:pPr marL="228600" indent="-228600">
              <a:buAutoNum type="arabicPeriod"/>
            </a:pPr>
            <a:r>
              <a:rPr lang="en-US" sz="1200" b="0" u="none" dirty="0" smtClean="0">
                <a:latin typeface=""/>
              </a:rPr>
              <a:t>Alternatively, symptom severity may not be associated with psychological flexibility, given that ACT does not focus directly on symptom reduction.</a:t>
            </a:r>
          </a:p>
        </p:txBody>
      </p:sp>
      <p:sp>
        <p:nvSpPr>
          <p:cNvPr id="4" name="Slide Number Placeholder 3"/>
          <p:cNvSpPr>
            <a:spLocks noGrp="1"/>
          </p:cNvSpPr>
          <p:nvPr>
            <p:ph type="sldNum" sz="quarter" idx="10"/>
          </p:nvPr>
        </p:nvSpPr>
        <p:spPr/>
        <p:txBody>
          <a:bodyPr/>
          <a:lstStyle/>
          <a:p>
            <a:fld id="{2679274E-C8A8-4145-AA13-695D91E44CB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u="none" dirty="0" smtClean="0">
                <a:latin typeface=""/>
              </a:rPr>
              <a:t>Limitations: It is important to note that these are preliminary data based on a small sample size. Moreover,</a:t>
            </a:r>
            <a:r>
              <a:rPr lang="en-US" sz="1200" b="0" u="none" baseline="0" dirty="0" smtClean="0">
                <a:latin typeface=""/>
              </a:rPr>
              <a:t> this study lacked a true longitudinal design in which we could assess change in psychological flexibility or other symptoms over time. </a:t>
            </a:r>
            <a:endParaRPr lang="en-US" sz="1200" b="0" u="none" dirty="0" smtClean="0">
              <a:latin typeface=""/>
            </a:endParaRPr>
          </a:p>
          <a:p>
            <a:endParaRPr lang="en-US" sz="1200" b="0" u="none" dirty="0" smtClean="0">
              <a:latin typeface=""/>
            </a:endParaRPr>
          </a:p>
          <a:p>
            <a:r>
              <a:rPr lang="en-US" sz="1200" b="0" u="none" dirty="0" smtClean="0">
                <a:latin typeface=""/>
              </a:rPr>
              <a:t>Further study of group therapeutic processes is needed in a larger female Bhutanese sample and with the addition of multiple time points. </a:t>
            </a:r>
          </a:p>
          <a:p>
            <a:r>
              <a:rPr lang="en-US" sz="1200" b="0" u="none" dirty="0" smtClean="0">
                <a:latin typeface=""/>
              </a:rPr>
              <a:t>Results suggest some interesting directions for future study,</a:t>
            </a:r>
            <a:r>
              <a:rPr lang="en-US" sz="1200" b="0" u="none" baseline="0" dirty="0" smtClean="0">
                <a:latin typeface=""/>
              </a:rPr>
              <a:t> including the effect of past trauma on psychological flexibility and change in flexibility over time in group therapy that focuses on acceptance and actions consistent with values.</a:t>
            </a:r>
            <a:endParaRPr lang="en-US" sz="1200" b="0" u="none" dirty="0" smtClean="0">
              <a:latin typeface=""/>
            </a:endParaRPr>
          </a:p>
          <a:p>
            <a:r>
              <a:rPr lang="en-US" sz="1200" b="0" u="none" dirty="0" smtClean="0">
                <a:latin typeface=""/>
              </a:rPr>
              <a:t>Future studies should examine changes in psychological flexibility as well as other potential therapeutic processes (emotional processing, social</a:t>
            </a:r>
            <a:r>
              <a:rPr lang="en-US" sz="1200" b="0" u="none" baseline="0" dirty="0" smtClean="0">
                <a:latin typeface=""/>
              </a:rPr>
              <a:t> support, functional improvements) </a:t>
            </a:r>
            <a:r>
              <a:rPr lang="en-US" sz="1200" b="0" u="none" dirty="0" smtClean="0">
                <a:latin typeface=""/>
              </a:rPr>
              <a:t>over the course of continued group format ACT treatment in this population as well as other refugee groups.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Other measures: </a:t>
            </a:r>
          </a:p>
          <a:p>
            <a:pPr lvl="1"/>
            <a:r>
              <a:rPr lang="en-US" dirty="0" smtClean="0"/>
              <a:t>DERS: emotion dysregulation (non-acceptance of emotional responses subscale)</a:t>
            </a:r>
          </a:p>
          <a:p>
            <a:pPr lvl="1"/>
            <a:r>
              <a:rPr lang="en-US" dirty="0" smtClean="0"/>
              <a:t>COPE: emotional processing, emotional expression, seeking social support</a:t>
            </a:r>
          </a:p>
          <a:p>
            <a:pPr lvl="1"/>
            <a:r>
              <a:rPr lang="en-US" dirty="0" smtClean="0"/>
              <a:t>SF-12</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679274E-C8A8-4145-AA13-695D91E44CB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ABSTRACT: </a:t>
            </a:r>
            <a:r>
              <a:rPr lang="en-US" sz="1200" kern="1200" dirty="0" smtClean="0">
                <a:solidFill>
                  <a:schemeClr val="tx1"/>
                </a:solidFill>
                <a:latin typeface="+mn-lt"/>
                <a:ea typeface="+mn-ea"/>
                <a:cs typeface="+mn-cs"/>
              </a:rPr>
              <a:t>Group therapy models for refugees and torture survivors point to the importance of multi-systemic and multi-component treatment, yet few studies have examined the therapeutic processes by which group therapy operates in this population.  In the present study, Bhutanese females seeking psychological services from a community clinic were treated in an open adjustment group (N = 10).  Group treatment utilized an acceptance and commitment therapy (ACT) framework to address psychological wellbeing.  Participants were assessed for symptoms of anxiety, depression, and posttraumatic stress disorder at baseline using the Hopkins Symptom Checklist and Harvard Trauma Questionnaire.  Mid-treatment measurements included the Acceptance and Action Questionnaire.  Here, we present descriptive data on how symptoms of anxiety and depression relate to and predict mid-treatment measures of acceptance and willingness to pursue valued experience.  The findings of this study will begin to elucidate the mechanisms that explain therapeutic change over time in a Bhutanese adjustment group.  Results also hold broader implications that may improve mental health treatment of refugees and torture survivors to address a range of presenting mental health problems.</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Landlocked country in South Asia,</a:t>
            </a:r>
            <a:r>
              <a:rPr lang="en-US" baseline="0" dirty="0" smtClean="0"/>
              <a:t> bordered by China (north) and India</a:t>
            </a:r>
          </a:p>
          <a:p>
            <a:endParaRPr lang="en-US" dirty="0" smtClean="0"/>
          </a:p>
          <a:p>
            <a:r>
              <a:rPr lang="en-US" dirty="0" smtClean="0"/>
              <a:t>Known for being</a:t>
            </a:r>
            <a:r>
              <a:rPr lang="en-US" baseline="0" dirty="0" smtClean="0"/>
              <a:t> one of the happiest countries in the world</a:t>
            </a:r>
          </a:p>
          <a:p>
            <a:r>
              <a:rPr lang="en-US" baseline="0" dirty="0" smtClean="0"/>
              <a:t>Has been termed “</a:t>
            </a:r>
            <a:r>
              <a:rPr lang="en-US" baseline="0" dirty="0" err="1" smtClean="0"/>
              <a:t>shangri</a:t>
            </a:r>
            <a:r>
              <a:rPr lang="en-US" baseline="0" dirty="0" smtClean="0"/>
              <a:t>-la” (equates to paradise)</a:t>
            </a:r>
          </a:p>
          <a:p>
            <a:endParaRPr lang="en-US" baseline="0" dirty="0" smtClean="0"/>
          </a:p>
          <a:p>
            <a:r>
              <a:rPr lang="en-US" baseline="0" dirty="0" smtClean="0"/>
              <a:t>However, many are not aware of the ethnic conflict that arose in the late 20</a:t>
            </a:r>
            <a:r>
              <a:rPr lang="en-US" baseline="30000" dirty="0" smtClean="0"/>
              <a:t>th</a:t>
            </a:r>
            <a:r>
              <a:rPr lang="en-US" baseline="0" dirty="0" smtClean="0"/>
              <a:t> century</a:t>
            </a:r>
            <a:endParaRPr lang="en-US" dirty="0" smtClean="0"/>
          </a:p>
        </p:txBody>
      </p:sp>
      <p:sp>
        <p:nvSpPr>
          <p:cNvPr id="4" name="Slide Number Placeholder 3"/>
          <p:cNvSpPr>
            <a:spLocks noGrp="1"/>
          </p:cNvSpPr>
          <p:nvPr>
            <p:ph type="sldNum" sz="quarter" idx="10"/>
          </p:nvPr>
        </p:nvSpPr>
        <p:spPr/>
        <p:txBody>
          <a:bodyPr/>
          <a:lstStyle/>
          <a:p>
            <a:fld id="{2679274E-C8A8-4145-AA13-695D91E44CB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b="0" kern="1200" dirty="0" smtClean="0">
                <a:solidFill>
                  <a:schemeClr val="tx1"/>
                </a:solidFill>
                <a:latin typeface="+mn-lt"/>
                <a:ea typeface="+mn-ea"/>
                <a:cs typeface="+mn-cs"/>
              </a:rPr>
              <a:t>As indicated</a:t>
            </a:r>
            <a:r>
              <a:rPr lang="en-US" sz="1200" b="0" kern="1200" baseline="0" dirty="0" smtClean="0">
                <a:solidFill>
                  <a:schemeClr val="tx1"/>
                </a:solidFill>
                <a:latin typeface="+mn-lt"/>
                <a:ea typeface="+mn-ea"/>
                <a:cs typeface="+mn-cs"/>
              </a:rPr>
              <a:t> by their name, </a:t>
            </a:r>
            <a:r>
              <a:rPr lang="en-US" sz="1200" b="0" kern="1200" dirty="0" err="1" smtClean="0">
                <a:solidFill>
                  <a:schemeClr val="tx1"/>
                </a:solidFill>
                <a:latin typeface="+mn-lt"/>
                <a:ea typeface="+mn-ea"/>
                <a:cs typeface="+mn-cs"/>
              </a:rPr>
              <a:t>Lhotsampas</a:t>
            </a:r>
            <a:r>
              <a:rPr lang="en-US" sz="1200" b="0" kern="1200" baseline="0" dirty="0" smtClean="0">
                <a:solidFill>
                  <a:schemeClr val="tx1"/>
                </a:solidFill>
                <a:latin typeface="+mn-lt"/>
                <a:ea typeface="+mn-ea"/>
                <a:cs typeface="+mn-cs"/>
              </a:rPr>
              <a:t> are Bhutanese people </a:t>
            </a:r>
            <a:r>
              <a:rPr lang="en-US" sz="1200" b="0" kern="1200" dirty="0" smtClean="0">
                <a:solidFill>
                  <a:schemeClr val="tx1"/>
                </a:solidFill>
                <a:latin typeface="+mn-lt"/>
                <a:ea typeface="+mn-ea"/>
                <a:cs typeface="+mn-cs"/>
              </a:rPr>
              <a:t>who lived in southernmost part of the</a:t>
            </a:r>
            <a:r>
              <a:rPr lang="en-US" sz="1200" b="0" kern="1200" baseline="0" dirty="0" smtClean="0">
                <a:solidFill>
                  <a:schemeClr val="tx1"/>
                </a:solidFill>
                <a:latin typeface="+mn-lt"/>
                <a:ea typeface="+mn-ea"/>
                <a:cs typeface="+mn-cs"/>
              </a:rPr>
              <a:t> country</a:t>
            </a:r>
          </a:p>
          <a:p>
            <a:pPr>
              <a:buFont typeface="Arial"/>
              <a:buChar char="•"/>
            </a:pPr>
            <a:r>
              <a:rPr lang="en-US" sz="1200" b="0" kern="1200" baseline="0" dirty="0" smtClean="0">
                <a:solidFill>
                  <a:schemeClr val="tx1"/>
                </a:solidFill>
                <a:latin typeface="+mn-lt"/>
                <a:ea typeface="+mn-ea"/>
                <a:cs typeface="+mn-cs"/>
              </a:rPr>
              <a:t>Originally </a:t>
            </a:r>
            <a:r>
              <a:rPr lang="en-US" sz="1200" b="0" kern="1200" dirty="0" smtClean="0">
                <a:solidFill>
                  <a:schemeClr val="tx1"/>
                </a:solidFill>
                <a:latin typeface="+mn-lt"/>
                <a:ea typeface="+mn-ea"/>
                <a:cs typeface="+mn-cs"/>
              </a:rPr>
              <a:t>o</a:t>
            </a:r>
            <a:r>
              <a:rPr lang="en-US" sz="1200" b="0" kern="1200" baseline="0" dirty="0" smtClean="0">
                <a:solidFill>
                  <a:schemeClr val="tx1"/>
                </a:solidFill>
                <a:latin typeface="+mn-lt"/>
                <a:ea typeface="+mn-ea"/>
                <a:cs typeface="+mn-cs"/>
              </a:rPr>
              <a:t>f Nepal descent</a:t>
            </a:r>
          </a:p>
          <a:p>
            <a:pPr>
              <a:buFont typeface="Arial"/>
              <a:buChar char="•"/>
            </a:pPr>
            <a:r>
              <a:rPr lang="en-US" sz="1200" b="0" kern="1200" baseline="0" dirty="0" smtClean="0">
                <a:solidFill>
                  <a:schemeClr val="tx1"/>
                </a:solidFill>
                <a:latin typeface="+mn-lt"/>
                <a:ea typeface="+mn-ea"/>
                <a:cs typeface="+mn-cs"/>
              </a:rPr>
              <a:t>Coexisted peacefully with </a:t>
            </a:r>
            <a:r>
              <a:rPr lang="en-US" sz="1200" b="0" kern="1200" baseline="0" dirty="0" err="1" smtClean="0">
                <a:solidFill>
                  <a:schemeClr val="tx1"/>
                </a:solidFill>
                <a:latin typeface="+mn-lt"/>
                <a:ea typeface="+mn-ea"/>
                <a:cs typeface="+mn-cs"/>
              </a:rPr>
              <a:t>Drukpas</a:t>
            </a:r>
            <a:r>
              <a:rPr lang="en-US" sz="1200" b="0" kern="1200" baseline="0" dirty="0" smtClean="0">
                <a:solidFill>
                  <a:schemeClr val="tx1"/>
                </a:solidFill>
                <a:latin typeface="+mn-lt"/>
                <a:ea typeface="+mn-ea"/>
                <a:cs typeface="+mn-cs"/>
              </a:rPr>
              <a:t>/Buddhist elite (although some ethnic/cultural differences), subsisting as farmers, until late-1980s when the King imposed a “One Nation, One People” policy: conform to </a:t>
            </a:r>
            <a:r>
              <a:rPr lang="en-US" sz="1200" b="0" kern="1200" baseline="0" dirty="0" err="1" smtClean="0">
                <a:solidFill>
                  <a:schemeClr val="tx1"/>
                </a:solidFill>
                <a:latin typeface="+mn-lt"/>
                <a:ea typeface="+mn-ea"/>
                <a:cs typeface="+mn-cs"/>
              </a:rPr>
              <a:t>Drukpa</a:t>
            </a:r>
            <a:r>
              <a:rPr lang="en-US" sz="1200" b="0" kern="1200" baseline="0" dirty="0" smtClean="0">
                <a:solidFill>
                  <a:schemeClr val="tx1"/>
                </a:solidFill>
                <a:latin typeface="+mn-lt"/>
                <a:ea typeface="+mn-ea"/>
                <a:cs typeface="+mn-cs"/>
              </a:rPr>
              <a:t> norms (food they ate, how they dressed, the language they spoke)</a:t>
            </a:r>
          </a:p>
          <a:p>
            <a:pPr>
              <a:buFont typeface="Arial"/>
              <a:buChar char="•"/>
            </a:pPr>
            <a:r>
              <a:rPr lang="en-US" sz="1200" b="0" kern="1200" baseline="0" dirty="0" err="1" smtClean="0">
                <a:solidFill>
                  <a:schemeClr val="tx1"/>
                </a:solidFill>
                <a:latin typeface="+mn-lt"/>
                <a:ea typeface="+mn-ea"/>
                <a:cs typeface="+mn-cs"/>
              </a:rPr>
              <a:t>Lhotsampas</a:t>
            </a:r>
            <a:r>
              <a:rPr lang="en-US" sz="1200" b="0" kern="1200" baseline="0" dirty="0" smtClean="0">
                <a:solidFill>
                  <a:schemeClr val="tx1"/>
                </a:solidFill>
                <a:latin typeface="+mn-lt"/>
                <a:ea typeface="+mn-ea"/>
                <a:cs typeface="+mn-cs"/>
              </a:rPr>
              <a:t> were persecuted/arrested/tortured, land/property were burned/confiscated by government, and over 100,000 </a:t>
            </a:r>
            <a:r>
              <a:rPr lang="en-US" sz="1200" b="0" kern="1200" baseline="0" dirty="0" err="1" smtClean="0">
                <a:solidFill>
                  <a:schemeClr val="tx1"/>
                </a:solidFill>
                <a:latin typeface="+mn-lt"/>
                <a:ea typeface="+mn-ea"/>
                <a:cs typeface="+mn-cs"/>
              </a:rPr>
              <a:t>Lhotsampas</a:t>
            </a:r>
            <a:r>
              <a:rPr lang="en-US" sz="1200" b="0" kern="1200" baseline="0" dirty="0" smtClean="0">
                <a:solidFill>
                  <a:schemeClr val="tx1"/>
                </a:solidFill>
                <a:latin typeface="+mn-lt"/>
                <a:ea typeface="+mn-ea"/>
                <a:cs typeface="+mn-cs"/>
              </a:rPr>
              <a:t> (close to 1/5 of the population) were expelled from the country</a:t>
            </a:r>
          </a:p>
          <a:p>
            <a:pPr>
              <a:buFont typeface="Arial"/>
              <a:buChar char="•"/>
            </a:pPr>
            <a:r>
              <a:rPr lang="en-US" sz="1200" b="0" kern="1200" baseline="0" dirty="0" smtClean="0">
                <a:solidFill>
                  <a:schemeClr val="tx1"/>
                </a:solidFill>
                <a:latin typeface="+mn-lt"/>
                <a:ea typeface="+mn-ea"/>
                <a:cs typeface="+mn-cs"/>
              </a:rPr>
              <a:t>The </a:t>
            </a:r>
            <a:r>
              <a:rPr lang="en-US" sz="1200" b="0" kern="1200" baseline="0" dirty="0" err="1" smtClean="0">
                <a:solidFill>
                  <a:schemeClr val="tx1"/>
                </a:solidFill>
                <a:latin typeface="+mn-lt"/>
                <a:ea typeface="+mn-ea"/>
                <a:cs typeface="+mn-cs"/>
              </a:rPr>
              <a:t>Lhotsampas</a:t>
            </a:r>
            <a:r>
              <a:rPr lang="en-US" sz="1200" b="0" kern="1200" baseline="0" dirty="0" smtClean="0">
                <a:solidFill>
                  <a:schemeClr val="tx1"/>
                </a:solidFill>
                <a:latin typeface="+mn-lt"/>
                <a:ea typeface="+mn-ea"/>
                <a:cs typeface="+mn-cs"/>
              </a:rPr>
              <a:t> lived as refugees in camps (REFER TO PICTURE for poor conditions - plagued by disease, malnutrition, violence) for 18+ years; children born/raised in camps</a:t>
            </a:r>
          </a:p>
          <a:p>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Settled</a:t>
            </a:r>
            <a:r>
              <a:rPr lang="en-US" sz="1200" b="0" kern="1200" baseline="0" dirty="0" smtClean="0">
                <a:solidFill>
                  <a:schemeClr val="tx1"/>
                </a:solidFill>
                <a:latin typeface="+mn-lt"/>
                <a:ea typeface="+mn-ea"/>
                <a:cs typeface="+mn-cs"/>
              </a:rPr>
              <a:t> in refugee camps until other countries started to resettle refugees in (2007/08)</a:t>
            </a:r>
          </a:p>
          <a:p>
            <a:pPr>
              <a:buFontTx/>
              <a:buChar char="-"/>
            </a:pPr>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NOT ACTUAL MEMBERS IN PHOTO **</a:t>
            </a:r>
          </a:p>
          <a:p>
            <a:endParaRPr lang="en-US" dirty="0" smtClean="0"/>
          </a:p>
          <a:p>
            <a:pPr marL="571500" indent="-571500">
              <a:buFont typeface="Arial"/>
              <a:buNone/>
            </a:pPr>
            <a:r>
              <a:rPr lang="en-US" dirty="0" smtClean="0"/>
              <a:t>Women</a:t>
            </a:r>
            <a:r>
              <a:rPr lang="en-US" baseline="0" dirty="0" smtClean="0"/>
              <a:t> sought psychological services from community clinic</a:t>
            </a:r>
          </a:p>
          <a:p>
            <a:r>
              <a:rPr lang="en-US" baseline="0" dirty="0" smtClean="0"/>
              <a:t>-</a:t>
            </a:r>
            <a:r>
              <a:rPr lang="en-US" sz="1200" b="0" u="none" dirty="0" smtClean="0">
                <a:latin typeface=""/>
              </a:rPr>
              <a:t>Growing need for female Bhutanese adults with depressive/anxiety symptoms</a:t>
            </a:r>
            <a:r>
              <a:rPr lang="en-US" sz="1200" b="0" u="none" baseline="0" dirty="0" smtClean="0">
                <a:latin typeface=""/>
              </a:rPr>
              <a:t> dealing with post-migration stressors</a:t>
            </a:r>
            <a:endParaRPr lang="en-US" baseline="0" dirty="0" smtClean="0"/>
          </a:p>
          <a:p>
            <a:pPr marL="571500" indent="-571500">
              <a:buFont typeface="Arial"/>
              <a:buNone/>
            </a:pPr>
            <a:endParaRPr lang="en-US" sz="1200" b="0" u="none" dirty="0" smtClean="0">
              <a:latin typeface=""/>
            </a:endParaRPr>
          </a:p>
          <a:p>
            <a:pPr marL="571500" indent="-571500">
              <a:buFont typeface="Arial"/>
              <a:buNone/>
            </a:pPr>
            <a:r>
              <a:rPr lang="en-US" sz="1200" b="0" u="none" dirty="0" smtClean="0">
                <a:latin typeface=""/>
              </a:rPr>
              <a:t>Facilitated by pre-doctoral clinicians trained in ACT and cross-cultural work with refugees</a:t>
            </a:r>
          </a:p>
          <a:p>
            <a:pPr marL="571500" indent="-571500">
              <a:buFont typeface="Arial"/>
              <a:buNone/>
            </a:pPr>
            <a:r>
              <a:rPr lang="en-US" sz="1200" b="0" u="none" dirty="0" smtClean="0">
                <a:latin typeface=""/>
              </a:rPr>
              <a:t>Conducted in English, with the interpretive services of Nepali interpreters</a:t>
            </a:r>
          </a:p>
          <a:p>
            <a:pPr marL="571500" indent="-571500">
              <a:buFont typeface="Arial"/>
              <a:buNone/>
            </a:pPr>
            <a:endParaRPr lang="en-US" sz="1200" b="0" u="none" dirty="0" smtClean="0">
              <a:latin typeface=""/>
            </a:endParaRPr>
          </a:p>
          <a:p>
            <a:pPr marL="571500" indent="-571500">
              <a:buFont typeface="Arial"/>
              <a:buNone/>
            </a:pPr>
            <a:r>
              <a:rPr lang="en-US" sz="1200" b="0" u="none" dirty="0" smtClean="0">
                <a:latin typeface=""/>
              </a:rPr>
              <a:t>Unique format: </a:t>
            </a:r>
            <a:r>
              <a:rPr lang="en-US" dirty="0" smtClean="0"/>
              <a:t>Weekly 2-hour meetings in community space; open “drop-in” group format </a:t>
            </a:r>
          </a:p>
        </p:txBody>
      </p:sp>
      <p:sp>
        <p:nvSpPr>
          <p:cNvPr id="4" name="Slide Number Placeholder 3"/>
          <p:cNvSpPr>
            <a:spLocks noGrp="1"/>
          </p:cNvSpPr>
          <p:nvPr>
            <p:ph type="sldNum" sz="quarter" idx="10"/>
          </p:nvPr>
        </p:nvSpPr>
        <p:spPr/>
        <p:txBody>
          <a:bodyPr/>
          <a:lstStyle/>
          <a:p>
            <a:fld id="{2679274E-C8A8-4145-AA13-695D91E44CB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date, we have collected baseline and mid-treatment data on 13 women (hopefully group will continue to grow!)</a:t>
            </a:r>
          </a:p>
          <a:p>
            <a:r>
              <a:rPr lang="en-US" dirty="0" smtClean="0"/>
              <a:t>-Mean age</a:t>
            </a:r>
            <a:r>
              <a:rPr lang="en-US" baseline="0" dirty="0" smtClean="0"/>
              <a:t> =</a:t>
            </a:r>
            <a:r>
              <a:rPr lang="en-US" dirty="0" smtClean="0"/>
              <a:t> 45.54 years (range 26-60)</a:t>
            </a:r>
          </a:p>
          <a:p>
            <a:pPr>
              <a:buNone/>
            </a:pPr>
            <a:r>
              <a:rPr lang="en-US" dirty="0" smtClean="0"/>
              <a:t>-</a:t>
            </a:r>
            <a:r>
              <a:rPr lang="en-US" sz="1200" dirty="0" smtClean="0"/>
              <a:t>Marital status: 9/13 Married, 2/15</a:t>
            </a:r>
            <a:r>
              <a:rPr lang="en-US" sz="1200" baseline="0" dirty="0" smtClean="0"/>
              <a:t> </a:t>
            </a:r>
            <a:r>
              <a:rPr lang="en-US" sz="1200" dirty="0" smtClean="0"/>
              <a:t>Widowed, 2/15</a:t>
            </a:r>
            <a:r>
              <a:rPr lang="en-US" sz="1200" baseline="0" dirty="0" smtClean="0"/>
              <a:t> </a:t>
            </a:r>
            <a:r>
              <a:rPr lang="en-US" sz="1200" dirty="0" smtClean="0"/>
              <a:t>Single</a:t>
            </a:r>
          </a:p>
          <a:p>
            <a:pPr>
              <a:buNone/>
            </a:pPr>
            <a:r>
              <a:rPr lang="en-US" sz="1200" dirty="0" smtClean="0"/>
              <a:t>-Religion: 8/13 Hindu, 2/13 Christian, 1/13 Buddhist</a:t>
            </a:r>
          </a:p>
          <a:p>
            <a:pPr>
              <a:buNone/>
            </a:pPr>
            <a:endParaRPr lang="en-US" sz="1200" dirty="0" smtClean="0"/>
          </a:p>
          <a:p>
            <a:pPr>
              <a:buNone/>
            </a:pPr>
            <a:r>
              <a:rPr lang="en-US" sz="1200" dirty="0" smtClean="0"/>
              <a:t>-12/13</a:t>
            </a:r>
            <a:r>
              <a:rPr lang="en-US" sz="1200" baseline="0" dirty="0" smtClean="0"/>
              <a:t> are </a:t>
            </a:r>
            <a:r>
              <a:rPr lang="en-US" sz="1200" dirty="0" smtClean="0"/>
              <a:t>uneducated</a:t>
            </a:r>
            <a:r>
              <a:rPr lang="en-US" sz="1200" baseline="0" dirty="0" smtClean="0"/>
              <a:t> and </a:t>
            </a:r>
            <a:r>
              <a:rPr lang="en-US" sz="1200" dirty="0" smtClean="0"/>
              <a:t>illiterate</a:t>
            </a:r>
            <a:r>
              <a:rPr lang="en-US" sz="1200" baseline="0" dirty="0" smtClean="0"/>
              <a:t>; majority are also </a:t>
            </a:r>
            <a:r>
              <a:rPr lang="en-US" sz="1200" dirty="0" smtClean="0"/>
              <a:t>unemployed or on disability</a:t>
            </a:r>
          </a:p>
          <a:p>
            <a:pPr>
              <a:buNone/>
            </a:pPr>
            <a:r>
              <a:rPr lang="en-US" sz="1200" dirty="0" smtClean="0"/>
              <a:t>-Approximately</a:t>
            </a:r>
            <a:r>
              <a:rPr lang="en-US" sz="1200" baseline="0" dirty="0" smtClean="0"/>
              <a:t> half of the women identify as torture survivors (i.e., she or family member was directly targeted/tortured by Bhutanese government)</a:t>
            </a:r>
            <a:endParaRPr lang="en-US" dirty="0" smtClean="0"/>
          </a:p>
          <a:p>
            <a:r>
              <a:rPr lang="en-US" dirty="0" smtClean="0"/>
              <a:t>-Relatively new </a:t>
            </a:r>
            <a:r>
              <a:rPr lang="en-US" baseline="0" dirty="0" smtClean="0"/>
              <a:t>to the US! mean duration in U.S. = 2.67 years (range 1-6)</a:t>
            </a:r>
          </a:p>
          <a:p>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71500" indent="-571500">
              <a:buFont typeface="Arial"/>
              <a:buNone/>
            </a:pPr>
            <a:r>
              <a:rPr lang="en-US" sz="1200" b="0" u="none" dirty="0" smtClean="0">
                <a:latin typeface=""/>
              </a:rPr>
              <a:t>Goals of therapy: </a:t>
            </a:r>
          </a:p>
          <a:p>
            <a:pPr marL="571500" indent="-571500">
              <a:buFont typeface="Arial"/>
              <a:buAutoNum type="arabicParenBoth"/>
            </a:pPr>
            <a:r>
              <a:rPr lang="en-US" sz="1200" b="0" u="none" dirty="0" smtClean="0">
                <a:latin typeface=""/>
              </a:rPr>
              <a:t>provide a safe space to gather and share experiences, </a:t>
            </a:r>
          </a:p>
          <a:p>
            <a:pPr marL="571500" indent="-571500">
              <a:buFont typeface="Arial"/>
              <a:buAutoNum type="arabicParenBoth"/>
            </a:pPr>
            <a:r>
              <a:rPr lang="en-US" sz="1200" b="0" u="none" dirty="0" smtClean="0">
                <a:latin typeface=""/>
              </a:rPr>
              <a:t>gain acceptance of emotional pain and struggles, (e.g., acculturation,</a:t>
            </a:r>
            <a:r>
              <a:rPr lang="en-US" sz="1200" b="0" u="none" baseline="0" dirty="0" smtClean="0">
                <a:latin typeface=""/>
              </a:rPr>
              <a:t> chronic pain, relationships)</a:t>
            </a:r>
            <a:endParaRPr lang="en-US" sz="1200" b="0" u="none" dirty="0" smtClean="0">
              <a:latin typeface=""/>
            </a:endParaRPr>
          </a:p>
          <a:p>
            <a:pPr marL="571500" indent="-571500">
              <a:buFont typeface="Arial"/>
              <a:buAutoNum type="arabicParenBoth"/>
            </a:pPr>
            <a:r>
              <a:rPr lang="en-US" sz="1200" b="0" u="none" dirty="0" smtClean="0">
                <a:latin typeface=""/>
              </a:rPr>
              <a:t>engage in actions</a:t>
            </a:r>
            <a:r>
              <a:rPr lang="en-US" sz="1200" b="0" u="none" baseline="0" dirty="0" smtClean="0">
                <a:latin typeface=""/>
              </a:rPr>
              <a:t> </a:t>
            </a:r>
            <a:r>
              <a:rPr lang="en-US" sz="1200" b="0" u="none" dirty="0" smtClean="0">
                <a:latin typeface=""/>
              </a:rPr>
              <a:t>consistent with personal/cultural</a:t>
            </a:r>
            <a:r>
              <a:rPr lang="en-US" sz="1200" b="0" u="none" baseline="0" dirty="0" smtClean="0">
                <a:latin typeface=""/>
              </a:rPr>
              <a:t> </a:t>
            </a:r>
            <a:r>
              <a:rPr lang="en-US" sz="1200" b="0" u="none" dirty="0" smtClean="0">
                <a:latin typeface=""/>
              </a:rPr>
              <a:t>values, thereby increasing psychological flexibility</a:t>
            </a:r>
            <a:endParaRPr lang="en-US" dirty="0" smtClean="0"/>
          </a:p>
          <a:p>
            <a:endParaRPr lang="en-US" dirty="0" smtClean="0"/>
          </a:p>
          <a:p>
            <a:r>
              <a:rPr lang="en-US" dirty="0" smtClean="0"/>
              <a:t>Themes/topics discussed draw from ACT framework – gaining</a:t>
            </a:r>
            <a:r>
              <a:rPr lang="en-US" baseline="0" dirty="0" smtClean="0"/>
              <a:t> acceptance, being in the present moment and engaging in actions consistent with their cultural/personal values</a:t>
            </a:r>
            <a:endParaRPr lang="en-US" dirty="0" smtClean="0"/>
          </a:p>
          <a:p>
            <a:r>
              <a:rPr lang="en-US" dirty="0" smtClean="0"/>
              <a:t>1. Acculturation: discussion of cultural</a:t>
            </a:r>
            <a:r>
              <a:rPr lang="en-US" baseline="0" dirty="0" smtClean="0"/>
              <a:t> differences between Bhutan/Nepal and U.S. – weaved throughout sessions/various topics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Access to resources: transportation barrier, medical care system</a:t>
            </a:r>
          </a:p>
          <a:p>
            <a:r>
              <a:rPr lang="en-US" baseline="0" dirty="0" smtClean="0"/>
              <a:t>3. Coping strategies: although yoga/meditation/mindfulness practice is very common among the Bhutanese community because the predominant practiced religion is Hinduism, and most of the women are well versed in mindfulness practice, the women often lead exercises – in line with goal to increase women’s sense of mastery/feelings of personal empowerment</a:t>
            </a:r>
            <a:endParaRPr lang="en-US" dirty="0" smtClean="0"/>
          </a:p>
          <a:p>
            <a:r>
              <a:rPr lang="en-US" dirty="0" smtClean="0"/>
              <a:t>4.</a:t>
            </a:r>
            <a:r>
              <a:rPr lang="en-US" baseline="0" dirty="0" smtClean="0"/>
              <a:t> </a:t>
            </a:r>
            <a:r>
              <a:rPr lang="en-US" dirty="0" smtClean="0"/>
              <a:t>Values work: discussion around wellbeing or “</a:t>
            </a:r>
            <a:r>
              <a:rPr lang="en-US" dirty="0" err="1" smtClean="0"/>
              <a:t>Ananda</a:t>
            </a:r>
            <a:r>
              <a:rPr lang="en-US" dirty="0" smtClean="0"/>
              <a:t>”</a:t>
            </a:r>
          </a:p>
          <a:p>
            <a:r>
              <a:rPr lang="en-US" dirty="0" smtClean="0"/>
              <a:t>5. Living with chronic pain: </a:t>
            </a:r>
            <a:r>
              <a:rPr lang="en-US" dirty="0" err="1" smtClean="0"/>
              <a:t>somatization</a:t>
            </a:r>
            <a:r>
              <a:rPr lang="en-US" baseline="0" dirty="0" smtClean="0"/>
              <a:t> is highly prevalent among group members, somatic complaints appear to be highly linked to internalizing problems</a:t>
            </a:r>
          </a:p>
          <a:p>
            <a:r>
              <a:rPr lang="en-US" baseline="0" dirty="0" smtClean="0"/>
              <a:t>6. Communication in healthy relationships: in line with goal to provide members with a safe place to gather and share their concerns with one another (issue of confidentiality has come up repeatedly)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679274E-C8A8-4145-AA13-695D91E44CB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i="1" u="none" dirty="0" smtClean="0">
                <a:latin typeface=""/>
              </a:rPr>
              <a:t>Baseline depression/anxiety and PTSD symptoms</a:t>
            </a:r>
            <a:r>
              <a:rPr lang="en-US" sz="1200" u="none" dirty="0" smtClean="0">
                <a:latin typeface=""/>
              </a:rPr>
              <a:t>.</a:t>
            </a:r>
            <a:r>
              <a:rPr lang="en-US" sz="1200" i="1" u="none" dirty="0" smtClean="0">
                <a:latin typeface=""/>
              </a:rPr>
              <a:t> </a:t>
            </a:r>
          </a:p>
          <a:p>
            <a:pPr eaLnBrk="1" hangingPunct="1"/>
            <a:r>
              <a:rPr lang="en-US" sz="1200" b="0" u="none" dirty="0" smtClean="0">
                <a:latin typeface=""/>
              </a:rPr>
              <a:t>The HSCL-25 and HTQ,</a:t>
            </a:r>
            <a:r>
              <a:rPr lang="en-US" sz="1200" b="0" u="none" baseline="0" dirty="0" smtClean="0">
                <a:latin typeface=""/>
              </a:rPr>
              <a:t> well-</a:t>
            </a:r>
            <a:r>
              <a:rPr lang="en-US" sz="1200" b="0" u="none" dirty="0" smtClean="0">
                <a:latin typeface=""/>
              </a:rPr>
              <a:t>validated measures in refugee populations, were administered prior to beginning group therapy to assess depression/anxiety and PTSD.</a:t>
            </a:r>
          </a:p>
          <a:p>
            <a:pPr eaLnBrk="1" hangingPunct="1"/>
            <a:endParaRPr lang="en-US" sz="1200" u="none" dirty="0" smtClean="0">
              <a:latin typeface=""/>
            </a:endParaRPr>
          </a:p>
          <a:p>
            <a:pPr eaLnBrk="1" hangingPunct="1"/>
            <a:r>
              <a:rPr lang="en-US" sz="1200" i="1" u="none" dirty="0" smtClean="0">
                <a:latin typeface=""/>
              </a:rPr>
              <a:t>Mid-treatment psychological flexibility</a:t>
            </a:r>
            <a:r>
              <a:rPr lang="en-US" sz="1200" u="none" dirty="0" smtClean="0">
                <a:latin typeface=""/>
              </a:rPr>
              <a:t>. </a:t>
            </a:r>
          </a:p>
          <a:p>
            <a:pPr eaLnBrk="1" hangingPunct="1"/>
            <a:r>
              <a:rPr lang="en-US" sz="1200" b="0" u="none" dirty="0" smtClean="0">
                <a:latin typeface=""/>
              </a:rPr>
              <a:t>The 7-item AAQ-II was administered to assess psychological flexibility after six</a:t>
            </a:r>
            <a:r>
              <a:rPr lang="en-US" sz="1200" b="0" u="none" baseline="0" dirty="0" smtClean="0">
                <a:latin typeface=""/>
              </a:rPr>
              <a:t> </a:t>
            </a:r>
            <a:r>
              <a:rPr lang="en-US" sz="1200" b="0" u="none" dirty="0" smtClean="0">
                <a:latin typeface=""/>
              </a:rPr>
              <a:t>months of running “drop-in” group sessions (i.e., after a variable number of sessions per individual).</a:t>
            </a:r>
          </a:p>
          <a:p>
            <a:pPr eaLnBrk="1" hangingPunct="1"/>
            <a:r>
              <a:rPr lang="en-US" sz="1200" b="0" u="none" dirty="0" smtClean="0">
                <a:latin typeface=""/>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1" u="none" dirty="0" smtClean="0">
                <a:latin typeface=""/>
              </a:rPr>
              <a:t>M </a:t>
            </a:r>
            <a:r>
              <a:rPr lang="en-US" sz="1200" b="0" u="none" dirty="0" smtClean="0">
                <a:latin typeface=""/>
              </a:rPr>
              <a:t>number of sessions attended = 16.09, </a:t>
            </a:r>
            <a:r>
              <a:rPr lang="en-US" sz="1200" b="0" i="1" u="none" dirty="0" smtClean="0">
                <a:latin typeface=""/>
              </a:rPr>
              <a:t>SD</a:t>
            </a:r>
            <a:r>
              <a:rPr lang="en-US" sz="1200" b="0" u="none" dirty="0" smtClean="0">
                <a:latin typeface=""/>
              </a:rPr>
              <a:t> = 6.77</a:t>
            </a:r>
          </a:p>
          <a:p>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Higher scores indicate GREATER symptom severity:</a:t>
            </a:r>
          </a:p>
          <a:p>
            <a:r>
              <a:rPr lang="en-US" dirty="0" smtClean="0"/>
              <a:t>HSCL – divided into</a:t>
            </a:r>
            <a:r>
              <a:rPr lang="en-US" baseline="0" dirty="0" smtClean="0"/>
              <a:t> anxiety (13 items), depression (12 items) subscales, and total score</a:t>
            </a:r>
          </a:p>
          <a:p>
            <a:r>
              <a:rPr lang="en-US" baseline="0" dirty="0" smtClean="0"/>
              <a:t>HTQ – divided into DSM-IV PTSD score (16 items) and PTSD total score (additional 15 items associated with PTSD, e.g., depressive symptoms, dissociation)</a:t>
            </a:r>
          </a:p>
          <a:p>
            <a:endParaRPr lang="en-US" baseline="0" dirty="0" smtClean="0"/>
          </a:p>
          <a:p>
            <a:r>
              <a:rPr lang="en-US" dirty="0" smtClean="0"/>
              <a:t>Higher scores indicate LOWER psychological flexibility</a:t>
            </a:r>
            <a:endParaRPr lang="en-US" baseline="0" dirty="0" smtClean="0"/>
          </a:p>
          <a:p>
            <a:r>
              <a:rPr lang="en-US" dirty="0" smtClean="0"/>
              <a:t>AAQ</a:t>
            </a:r>
          </a:p>
          <a:p>
            <a:endParaRPr lang="en-US" dirty="0" smtClean="0"/>
          </a:p>
          <a:p>
            <a:r>
              <a:rPr lang="en-US" dirty="0" smtClean="0"/>
              <a:t>Clinically</a:t>
            </a:r>
            <a:r>
              <a:rPr lang="en-US" baseline="0" dirty="0" smtClean="0"/>
              <a:t> elevated scores on the HSCL/HTQ: indicate severe levels of depression, anxiety, PTSD</a:t>
            </a:r>
          </a:p>
          <a:p>
            <a:r>
              <a:rPr lang="en-US" sz="1200" b="0" u="none" dirty="0" smtClean="0">
                <a:latin typeface=""/>
              </a:rPr>
              <a:t>13/13</a:t>
            </a:r>
            <a:r>
              <a:rPr lang="en-US" sz="1200" b="0" u="none" baseline="0" dirty="0" smtClean="0">
                <a:latin typeface=""/>
              </a:rPr>
              <a:t> HSCL</a:t>
            </a:r>
            <a:endParaRPr lang="en-US" sz="1200" b="0" u="none" dirty="0" smtClean="0">
              <a:latin typeface=""/>
            </a:endParaRPr>
          </a:p>
          <a:p>
            <a:r>
              <a:rPr lang="en-US" sz="1200" b="0" u="none" baseline="0" dirty="0" smtClean="0">
                <a:latin typeface=""/>
              </a:rPr>
              <a:t>7/11 HTQ</a:t>
            </a:r>
          </a:p>
          <a:p>
            <a:endParaRPr lang="en-US" sz="1200" b="0" u="none" dirty="0" smtClean="0">
              <a:latin typeface=""/>
            </a:endParaRPr>
          </a:p>
          <a:p>
            <a:r>
              <a:rPr lang="en-US" sz="1200" b="0" u="none" dirty="0" smtClean="0">
                <a:latin typeface=""/>
              </a:rPr>
              <a:t>Baseline scores of depression, anxiety, and PTSD were not significantly correlated with mid-treatment scores of psychological flexibility. </a:t>
            </a:r>
          </a:p>
          <a:p>
            <a:r>
              <a:rPr lang="en-US" sz="1200" b="0" u="none" dirty="0" smtClean="0">
                <a:latin typeface=""/>
              </a:rPr>
              <a:t>However, we did</a:t>
            </a:r>
            <a:r>
              <a:rPr lang="en-US" sz="1200" b="0" u="none" baseline="0" dirty="0" smtClean="0">
                <a:latin typeface=""/>
              </a:rPr>
              <a:t> observe sizeable correlations between measures of post-traumatic stress and psychological flexibility (.32 and .55). </a:t>
            </a:r>
            <a:endParaRPr lang="en-US" sz="1200" b="0" u="none" dirty="0" smtClean="0">
              <a:latin typeface=""/>
            </a:endParaRPr>
          </a:p>
          <a:p>
            <a:endParaRPr lang="en-US" dirty="0"/>
          </a:p>
        </p:txBody>
      </p:sp>
      <p:sp>
        <p:nvSpPr>
          <p:cNvPr id="4" name="Slide Number Placeholder 3"/>
          <p:cNvSpPr>
            <a:spLocks noGrp="1"/>
          </p:cNvSpPr>
          <p:nvPr>
            <p:ph type="sldNum" sz="quarter" idx="10"/>
          </p:nvPr>
        </p:nvSpPr>
        <p:spPr/>
        <p:txBody>
          <a:bodyPr/>
          <a:lstStyle/>
          <a:p>
            <a:fld id="{2679274E-C8A8-4145-AA13-695D91E44CB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614C7-E8EB-D746-AF47-76C16555D4F7}"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14C7-E8EB-D746-AF47-76C16555D4F7}"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14C7-E8EB-D746-AF47-76C16555D4F7}"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614C7-E8EB-D746-AF47-76C16555D4F7}"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614C7-E8EB-D746-AF47-76C16555D4F7}" type="datetimeFigureOut">
              <a:rPr lang="en-US" smtClean="0"/>
              <a:pPr/>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614C7-E8EB-D746-AF47-76C16555D4F7}"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614C7-E8EB-D746-AF47-76C16555D4F7}" type="datetimeFigureOut">
              <a:rPr lang="en-US" smtClean="0"/>
              <a:pPr/>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614C7-E8EB-D746-AF47-76C16555D4F7}" type="datetimeFigureOut">
              <a:rPr lang="en-US" smtClean="0"/>
              <a:pPr/>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614C7-E8EB-D746-AF47-76C16555D4F7}" type="datetimeFigureOut">
              <a:rPr lang="en-US" smtClean="0"/>
              <a:pPr/>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14C7-E8EB-D746-AF47-76C16555D4F7}"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614C7-E8EB-D746-AF47-76C16555D4F7}" type="datetimeFigureOut">
              <a:rPr lang="en-US" smtClean="0"/>
              <a:pPr/>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0893D-67EF-9E49-A789-A06693128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614C7-E8EB-D746-AF47-76C16555D4F7}" type="datetimeFigureOut">
              <a:rPr lang="en-US" smtClean="0"/>
              <a:pPr/>
              <a:t>6/25/2014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0893D-67EF-9E49-A789-A06693128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2720"/>
            <a:ext cx="7772400" cy="3431061"/>
          </a:xfrm>
        </p:spPr>
        <p:txBody>
          <a:bodyPr>
            <a:normAutofit fontScale="90000"/>
          </a:bodyPr>
          <a:lstStyle/>
          <a:p>
            <a:r>
              <a:rPr lang="en-US" dirty="0"/>
              <a:t>Examining the Relation Between Anxiety, Depression, and Psychological Flexibility in Female Bhutanese Refugees</a:t>
            </a:r>
            <a:br>
              <a:rPr lang="en-US" dirty="0"/>
            </a:br>
            <a:endParaRPr lang="en-US" dirty="0"/>
          </a:p>
        </p:txBody>
      </p:sp>
      <p:sp>
        <p:nvSpPr>
          <p:cNvPr id="3" name="Subtitle 2"/>
          <p:cNvSpPr>
            <a:spLocks noGrp="1"/>
          </p:cNvSpPr>
          <p:nvPr>
            <p:ph type="subTitle" idx="1"/>
          </p:nvPr>
        </p:nvSpPr>
        <p:spPr>
          <a:xfrm>
            <a:off x="1371600" y="3886200"/>
            <a:ext cx="6400800" cy="1771753"/>
          </a:xfrm>
        </p:spPr>
        <p:txBody>
          <a:bodyPr>
            <a:normAutofit fontScale="92500" lnSpcReduction="10000"/>
          </a:bodyPr>
          <a:lstStyle/>
          <a:p>
            <a:r>
              <a:rPr lang="en-US" sz="2800" dirty="0" smtClean="0">
                <a:solidFill>
                  <a:schemeClr val="tx1"/>
                </a:solidFill>
              </a:rPr>
              <a:t>Sheau-Yan Ho</a:t>
            </a:r>
          </a:p>
          <a:p>
            <a:r>
              <a:rPr lang="en-US" sz="2800" dirty="0" smtClean="0">
                <a:solidFill>
                  <a:schemeClr val="tx1"/>
                </a:solidFill>
              </a:rPr>
              <a:t>University of Vermont</a:t>
            </a:r>
          </a:p>
          <a:p>
            <a:r>
              <a:rPr lang="en-US" sz="2800" dirty="0" smtClean="0">
                <a:solidFill>
                  <a:schemeClr val="tx1"/>
                </a:solidFill>
              </a:rPr>
              <a:t>ACBS World Conference 12</a:t>
            </a:r>
          </a:p>
          <a:p>
            <a:r>
              <a:rPr lang="en-US" sz="2800" dirty="0" smtClean="0">
                <a:solidFill>
                  <a:schemeClr val="tx1"/>
                </a:solidFill>
              </a:rPr>
              <a:t>June 20, 2014</a:t>
            </a:r>
            <a:endParaRPr lang="en-US" sz="2800" dirty="0">
              <a:solidFill>
                <a:schemeClr val="tx1"/>
              </a:solidFill>
            </a:endParaRPr>
          </a:p>
        </p:txBody>
      </p:sp>
      <p:pic>
        <p:nvPicPr>
          <p:cNvPr id="5" name="Picture 4"/>
          <p:cNvPicPr>
            <a:picLocks noChangeAspect="1"/>
          </p:cNvPicPr>
          <p:nvPr/>
        </p:nvPicPr>
        <p:blipFill>
          <a:blip r:embed="rId3">
            <a:alphaModFix amt="50000"/>
          </a:blip>
          <a:stretch>
            <a:fillRect/>
          </a:stretch>
        </p:blipFill>
        <p:spPr>
          <a:xfrm>
            <a:off x="0" y="840736"/>
            <a:ext cx="9144000" cy="52024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9063"/>
            <a:ext cx="9144000" cy="1143000"/>
          </a:xfrm>
        </p:spPr>
        <p:txBody>
          <a:bodyPr>
            <a:noAutofit/>
          </a:bodyPr>
          <a:lstStyle/>
          <a:p>
            <a:r>
              <a:rPr lang="en-US" sz="3600" dirty="0" smtClean="0"/>
              <a:t>Simple Regression Analyses Predicting Psychological Flexibility in ACT Group </a:t>
            </a:r>
            <a:br>
              <a:rPr lang="en-US" sz="3600" dirty="0" smtClean="0"/>
            </a:br>
            <a:r>
              <a:rPr lang="en-US" sz="2800" dirty="0" smtClean="0"/>
              <a:t> </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332821001"/>
              </p:ext>
            </p:extLst>
          </p:nvPr>
        </p:nvGraphicFramePr>
        <p:xfrm>
          <a:off x="615884" y="1962963"/>
          <a:ext cx="7912231" cy="3385696"/>
        </p:xfrm>
        <a:graphic>
          <a:graphicData uri="http://schemas.openxmlformats.org/drawingml/2006/table">
            <a:tbl>
              <a:tblPr firstRow="1" bandRow="1">
                <a:tableStyleId>{EB344D84-9AFB-497E-A393-DC336BA19D2E}</a:tableStyleId>
              </a:tblPr>
              <a:tblGrid>
                <a:gridCol w="4461389"/>
                <a:gridCol w="1194370"/>
                <a:gridCol w="1184452"/>
                <a:gridCol w="1072020"/>
              </a:tblGrid>
              <a:tr h="497341">
                <a:tc>
                  <a:txBody>
                    <a:bodyPr/>
                    <a:lstStyle/>
                    <a:p>
                      <a:r>
                        <a:rPr lang="en-US" sz="2800" dirty="0" smtClean="0">
                          <a:solidFill>
                            <a:schemeClr val="tx1"/>
                          </a:solidFill>
                          <a:effectLst/>
                          <a:latin typeface=""/>
                        </a:rPr>
                        <a:t> Variables</a:t>
                      </a:r>
                      <a:endParaRPr lang="en-US" sz="2800" dirty="0">
                        <a:solidFill>
                          <a:schemeClr val="tx1"/>
                        </a:solidFill>
                        <a:effectLst/>
                        <a:latin typeface=""/>
                      </a:endParaRPr>
                    </a:p>
                  </a:txBody>
                  <a:tcPr marL="68580" marR="68580" marT="0" marB="0"/>
                </a:tc>
                <a:tc>
                  <a:txBody>
                    <a:bodyPr/>
                    <a:lstStyle/>
                    <a:p>
                      <a:pPr algn="ctr"/>
                      <a:r>
                        <a:rPr lang="en-US" sz="2800" dirty="0">
                          <a:solidFill>
                            <a:schemeClr val="tx1"/>
                          </a:solidFill>
                          <a:effectLst/>
                          <a:latin typeface=""/>
                          <a:sym typeface="Symbol"/>
                        </a:rPr>
                        <a:t></a:t>
                      </a:r>
                      <a:r>
                        <a:rPr lang="en-US" sz="2800" dirty="0">
                          <a:solidFill>
                            <a:schemeClr val="tx1"/>
                          </a:solidFill>
                          <a:effectLst/>
                          <a:latin typeface=""/>
                        </a:rPr>
                        <a:t>R</a:t>
                      </a:r>
                      <a:r>
                        <a:rPr lang="en-US" sz="2800" baseline="30000" dirty="0">
                          <a:solidFill>
                            <a:schemeClr val="tx1"/>
                          </a:solidFill>
                          <a:effectLst/>
                          <a:latin typeface=""/>
                        </a:rPr>
                        <a:t>2</a:t>
                      </a:r>
                      <a:endParaRPr lang="en-US" sz="2800" dirty="0">
                        <a:solidFill>
                          <a:schemeClr val="tx1"/>
                        </a:solidFill>
                        <a:effectLst/>
                        <a:latin typeface=""/>
                      </a:endParaRPr>
                    </a:p>
                  </a:txBody>
                  <a:tcPr marL="68580" marR="68580" marT="0" marB="0"/>
                </a:tc>
                <a:tc>
                  <a:txBody>
                    <a:bodyPr/>
                    <a:lstStyle/>
                    <a:p>
                      <a:pPr algn="ctr"/>
                      <a:r>
                        <a:rPr lang="en-US" sz="2800" dirty="0">
                          <a:solidFill>
                            <a:schemeClr val="tx1"/>
                          </a:solidFill>
                          <a:effectLst/>
                          <a:latin typeface=""/>
                          <a:sym typeface="Symbol"/>
                        </a:rPr>
                        <a:t></a:t>
                      </a:r>
                      <a:endParaRPr lang="en-US" sz="2800" dirty="0">
                        <a:solidFill>
                          <a:schemeClr val="tx1"/>
                        </a:solidFill>
                        <a:effectLst/>
                        <a:latin typeface=""/>
                      </a:endParaRPr>
                    </a:p>
                  </a:txBody>
                  <a:tcPr marL="68580" marR="68580" marT="0" marB="0"/>
                </a:tc>
                <a:tc>
                  <a:txBody>
                    <a:bodyPr/>
                    <a:lstStyle/>
                    <a:p>
                      <a:pPr algn="ctr"/>
                      <a:r>
                        <a:rPr lang="en-US" sz="2800" i="1" dirty="0" err="1" smtClean="0">
                          <a:solidFill>
                            <a:schemeClr val="tx1"/>
                          </a:solidFill>
                          <a:effectLst/>
                          <a:latin typeface=""/>
                        </a:rPr>
                        <a:t>p</a:t>
                      </a:r>
                      <a:endParaRPr lang="en-US" sz="2800" i="1" dirty="0">
                        <a:solidFill>
                          <a:schemeClr val="tx1"/>
                        </a:solidFill>
                        <a:effectLst/>
                        <a:latin typeface=""/>
                      </a:endParaRPr>
                    </a:p>
                  </a:txBody>
                  <a:tcPr marL="68580" marR="68580" marT="0" marB="0"/>
                </a:tc>
              </a:tr>
              <a:tr h="508972">
                <a:tc>
                  <a:txBody>
                    <a:bodyPr/>
                    <a:lstStyle/>
                    <a:p>
                      <a:r>
                        <a:rPr lang="en-US" sz="2400" b="0" dirty="0" smtClean="0">
                          <a:solidFill>
                            <a:schemeClr val="tx1"/>
                          </a:solidFill>
                          <a:effectLst/>
                          <a:latin typeface=""/>
                        </a:rPr>
                        <a:t>Number of sessions attended</a:t>
                      </a:r>
                      <a:endParaRPr lang="en-US" sz="2400" b="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.07</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.26</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.45</a:t>
                      </a:r>
                      <a:endParaRPr lang="en-US" sz="2400" dirty="0">
                        <a:solidFill>
                          <a:schemeClr val="tx1"/>
                        </a:solidFill>
                        <a:effectLst/>
                        <a:latin typeface=""/>
                      </a:endParaRPr>
                    </a:p>
                  </a:txBody>
                  <a:tcPr marL="68580" marR="68580" marT="0" marB="0"/>
                </a:tc>
              </a:tr>
              <a:tr h="464677">
                <a:tc>
                  <a:txBody>
                    <a:bodyPr/>
                    <a:lstStyle/>
                    <a:p>
                      <a:r>
                        <a:rPr lang="en-US" sz="2400" b="0" dirty="0" smtClean="0">
                          <a:solidFill>
                            <a:schemeClr val="tx1"/>
                          </a:solidFill>
                          <a:effectLst/>
                          <a:latin typeface=""/>
                        </a:rPr>
                        <a:t>HSCL</a:t>
                      </a:r>
                      <a:r>
                        <a:rPr lang="en-US" sz="2400" b="0" baseline="0" dirty="0" smtClean="0">
                          <a:solidFill>
                            <a:schemeClr val="tx1"/>
                          </a:solidFill>
                          <a:effectLst/>
                          <a:latin typeface=""/>
                        </a:rPr>
                        <a:t> Anxiety</a:t>
                      </a:r>
                      <a:endParaRPr lang="en-US" sz="2400" b="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.02</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.13</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.70</a:t>
                      </a:r>
                      <a:endParaRPr lang="en-US" sz="2400" dirty="0">
                        <a:solidFill>
                          <a:schemeClr val="tx1"/>
                        </a:solidFill>
                        <a:effectLst/>
                        <a:latin typeface=""/>
                      </a:endParaRPr>
                    </a:p>
                  </a:txBody>
                  <a:tcPr marL="68580" marR="68580" marT="0" marB="0"/>
                </a:tc>
              </a:tr>
              <a:tr h="464677">
                <a:tc>
                  <a:txBody>
                    <a:bodyPr/>
                    <a:lstStyle/>
                    <a:p>
                      <a:r>
                        <a:rPr lang="en-US" sz="2400" dirty="0" smtClean="0">
                          <a:solidFill>
                            <a:schemeClr val="tx1"/>
                          </a:solidFill>
                          <a:effectLst/>
                          <a:latin typeface=""/>
                        </a:rPr>
                        <a:t>HSCL</a:t>
                      </a:r>
                      <a:r>
                        <a:rPr lang="en-US" sz="2400" baseline="0" dirty="0" smtClean="0">
                          <a:solidFill>
                            <a:schemeClr val="tx1"/>
                          </a:solidFill>
                          <a:effectLst/>
                          <a:latin typeface=""/>
                        </a:rPr>
                        <a:t> Depression</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.02</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.12</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.72</a:t>
                      </a:r>
                      <a:endParaRPr lang="en-US" sz="2400" dirty="0">
                        <a:solidFill>
                          <a:schemeClr val="tx1"/>
                        </a:solidFill>
                        <a:effectLst/>
                        <a:latin typeface=""/>
                      </a:endParaRPr>
                    </a:p>
                  </a:txBody>
                  <a:tcPr marL="68580" marR="68580" marT="0" marB="0"/>
                </a:tc>
              </a:tr>
              <a:tr h="464677">
                <a:tc>
                  <a:txBody>
                    <a:bodyPr/>
                    <a:lstStyle/>
                    <a:p>
                      <a:r>
                        <a:rPr lang="en-US" sz="2400" dirty="0" smtClean="0">
                          <a:solidFill>
                            <a:schemeClr val="tx1"/>
                          </a:solidFill>
                          <a:effectLst/>
                          <a:latin typeface=""/>
                        </a:rPr>
                        <a:t>HSCL</a:t>
                      </a:r>
                      <a:r>
                        <a:rPr lang="en-US" sz="2400" baseline="0" dirty="0" smtClean="0">
                          <a:solidFill>
                            <a:schemeClr val="tx1"/>
                          </a:solidFill>
                          <a:effectLst/>
                          <a:latin typeface=""/>
                        </a:rPr>
                        <a:t> Total</a:t>
                      </a:r>
                      <a:r>
                        <a:rPr lang="en-US" sz="2400" dirty="0" smtClean="0">
                          <a:solidFill>
                            <a:schemeClr val="tx1"/>
                          </a:solidFill>
                          <a:effectLst/>
                          <a:latin typeface=""/>
                        </a:rPr>
                        <a:t> </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.02</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.13</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.70</a:t>
                      </a:r>
                      <a:endParaRPr lang="en-US" sz="2400" dirty="0">
                        <a:solidFill>
                          <a:schemeClr val="tx1"/>
                        </a:solidFill>
                        <a:effectLst/>
                        <a:latin typeface=""/>
                      </a:endParaRPr>
                    </a:p>
                  </a:txBody>
                  <a:tcPr marL="68580" marR="68580" marT="0" marB="0"/>
                </a:tc>
              </a:tr>
              <a:tr h="520675">
                <a:tc>
                  <a:txBody>
                    <a:bodyPr/>
                    <a:lstStyle/>
                    <a:p>
                      <a:r>
                        <a:rPr lang="en-US" sz="2400" dirty="0" smtClean="0">
                          <a:solidFill>
                            <a:schemeClr val="tx1"/>
                          </a:solidFill>
                          <a:effectLst/>
                          <a:latin typeface=""/>
                        </a:rPr>
                        <a:t>HTQ</a:t>
                      </a:r>
                      <a:r>
                        <a:rPr lang="en-US" sz="2400" baseline="0" dirty="0" smtClean="0">
                          <a:solidFill>
                            <a:schemeClr val="tx1"/>
                          </a:solidFill>
                          <a:effectLst/>
                          <a:latin typeface=""/>
                        </a:rPr>
                        <a:t> DSM-IV PTSD</a:t>
                      </a:r>
                      <a:r>
                        <a:rPr lang="en-US" sz="2400" dirty="0" smtClean="0">
                          <a:solidFill>
                            <a:schemeClr val="tx1"/>
                          </a:solidFill>
                          <a:effectLst/>
                          <a:latin typeface=""/>
                        </a:rPr>
                        <a:t> </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.30</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.55</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.13</a:t>
                      </a:r>
                      <a:endParaRPr lang="en-US" sz="2400" dirty="0">
                        <a:solidFill>
                          <a:schemeClr val="tx1"/>
                        </a:solidFill>
                        <a:effectLst/>
                        <a:latin typeface=""/>
                      </a:endParaRPr>
                    </a:p>
                  </a:txBody>
                  <a:tcPr marL="68580" marR="68580" marT="0" marB="0"/>
                </a:tc>
              </a:tr>
              <a:tr h="464677">
                <a:tc>
                  <a:txBody>
                    <a:bodyPr/>
                    <a:lstStyle/>
                    <a:p>
                      <a:r>
                        <a:rPr lang="en-US" sz="2400" dirty="0" smtClean="0">
                          <a:solidFill>
                            <a:schemeClr val="tx1"/>
                          </a:solidFill>
                          <a:effectLst/>
                          <a:latin typeface=""/>
                        </a:rPr>
                        <a:t>HTQ</a:t>
                      </a:r>
                      <a:r>
                        <a:rPr lang="en-US" sz="2400" baseline="0" dirty="0" smtClean="0">
                          <a:solidFill>
                            <a:schemeClr val="tx1"/>
                          </a:solidFill>
                          <a:effectLst/>
                          <a:latin typeface=""/>
                        </a:rPr>
                        <a:t> PTSD Total</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.10</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.32</a:t>
                      </a:r>
                      <a:endParaRPr lang="en-US" sz="2400" dirty="0">
                        <a:solidFill>
                          <a:schemeClr val="tx1"/>
                        </a:solidFill>
                        <a:effectLst/>
                        <a:latin typeface=""/>
                      </a:endParaRPr>
                    </a:p>
                  </a:txBody>
                  <a:tcPr marL="68580" marR="68580" marT="0" marB="0"/>
                </a:tc>
                <a:tc>
                  <a:txBody>
                    <a:bodyPr/>
                    <a:lstStyle/>
                    <a:p>
                      <a:pPr algn="ctr"/>
                      <a:r>
                        <a:rPr lang="en-US" sz="2400" dirty="0" smtClean="0">
                          <a:solidFill>
                            <a:schemeClr val="tx1"/>
                          </a:solidFill>
                          <a:effectLst/>
                          <a:latin typeface=""/>
                        </a:rPr>
                        <a:t>.40</a:t>
                      </a:r>
                      <a:endParaRPr lang="en-US" sz="2400" dirty="0">
                        <a:solidFill>
                          <a:schemeClr val="tx1"/>
                        </a:solidFill>
                        <a:effectLst/>
                        <a:latin typeface=""/>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7000"/>
          </a:blip>
          <a:stretch>
            <a:fillRect/>
          </a:stretch>
        </p:blipFill>
        <p:spPr>
          <a:xfrm>
            <a:off x="307676" y="416687"/>
            <a:ext cx="8528647" cy="6024625"/>
          </a:xfrm>
          <a:prstGeom prst="rect">
            <a:avLst/>
          </a:prstGeom>
        </p:spPr>
      </p:pic>
      <p:sp>
        <p:nvSpPr>
          <p:cNvPr id="8" name="Title 1"/>
          <p:cNvSpPr>
            <a:spLocks noGrp="1"/>
          </p:cNvSpPr>
          <p:nvPr>
            <p:ph type="title"/>
          </p:nvPr>
        </p:nvSpPr>
        <p:spPr>
          <a:xfrm>
            <a:off x="375247" y="228600"/>
            <a:ext cx="8229600" cy="1143000"/>
          </a:xfrm>
        </p:spPr>
        <p:txBody>
          <a:bodyPr/>
          <a:lstStyle/>
          <a:p>
            <a:r>
              <a:rPr lang="en-US" dirty="0" smtClean="0"/>
              <a:t>Summary</a:t>
            </a:r>
            <a:endParaRPr lang="en-US" dirty="0"/>
          </a:p>
        </p:txBody>
      </p:sp>
      <p:sp>
        <p:nvSpPr>
          <p:cNvPr id="9" name="Content Placeholder 2"/>
          <p:cNvSpPr>
            <a:spLocks noGrp="1"/>
          </p:cNvSpPr>
          <p:nvPr>
            <p:ph idx="1"/>
          </p:nvPr>
        </p:nvSpPr>
        <p:spPr>
          <a:xfrm>
            <a:off x="457200" y="1600200"/>
            <a:ext cx="8229600" cy="4525963"/>
          </a:xfrm>
        </p:spPr>
        <p:txBody>
          <a:bodyPr>
            <a:normAutofit lnSpcReduction="10000"/>
          </a:bodyPr>
          <a:lstStyle/>
          <a:p>
            <a:r>
              <a:rPr lang="en-US" dirty="0" smtClean="0">
                <a:latin typeface=""/>
              </a:rPr>
              <a:t>First study to examine psychological flexibility as a process mechanism in a group format ACT intervention for Bhutanese refugees</a:t>
            </a:r>
          </a:p>
          <a:p>
            <a:r>
              <a:rPr lang="en-US" dirty="0" smtClean="0">
                <a:latin typeface=""/>
              </a:rPr>
              <a:t>Trend toward significance indicating that higher levels of baseline post-traumatic stress symptoms were associated with lower levels of psychological flexibility at mid-treatment.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a:xfrm>
            <a:off x="457200" y="1254748"/>
            <a:ext cx="8229600" cy="1828800"/>
          </a:xfrm>
        </p:spPr>
        <p:txBody>
          <a:bodyPr>
            <a:normAutofit/>
          </a:bodyPr>
          <a:lstStyle/>
          <a:p>
            <a:r>
              <a:rPr lang="en-US" dirty="0" smtClean="0"/>
              <a:t>Growing sample size</a:t>
            </a:r>
          </a:p>
          <a:p>
            <a:r>
              <a:rPr lang="en-US" dirty="0" smtClean="0"/>
              <a:t>Multiple time points</a:t>
            </a:r>
          </a:p>
          <a:p>
            <a:r>
              <a:rPr lang="en-US" dirty="0" smtClean="0"/>
              <a:t>Examine other potential therapeutic processes</a:t>
            </a:r>
          </a:p>
          <a:p>
            <a:endParaRPr lang="en-US" dirty="0" smtClean="0"/>
          </a:p>
        </p:txBody>
      </p:sp>
      <p:pic>
        <p:nvPicPr>
          <p:cNvPr id="4" name="Picture 3"/>
          <p:cNvPicPr>
            <a:picLocks noChangeAspect="1"/>
          </p:cNvPicPr>
          <p:nvPr/>
        </p:nvPicPr>
        <p:blipFill>
          <a:blip r:embed="rId3">
            <a:alphaModFix amt="50000"/>
          </a:blip>
          <a:stretch>
            <a:fillRect/>
          </a:stretch>
        </p:blipFill>
        <p:spPr>
          <a:xfrm>
            <a:off x="457200" y="3200710"/>
            <a:ext cx="8229599" cy="342900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86280" y="388937"/>
            <a:ext cx="9057720" cy="6080125"/>
          </a:xfrm>
          <a:prstGeom prst="rect">
            <a:avLst/>
          </a:prstGeom>
        </p:spPr>
      </p:pic>
      <p:sp>
        <p:nvSpPr>
          <p:cNvPr id="6" name="Title 1"/>
          <p:cNvSpPr>
            <a:spLocks noGrp="1"/>
          </p:cNvSpPr>
          <p:nvPr>
            <p:ph type="title"/>
          </p:nvPr>
        </p:nvSpPr>
        <p:spPr>
          <a:xfrm>
            <a:off x="1623675" y="1609976"/>
            <a:ext cx="5896650" cy="2253950"/>
          </a:xfrm>
        </p:spPr>
        <p:txBody>
          <a:bodyPr>
            <a:normAutofit/>
          </a:bodyPr>
          <a:lstStyle/>
          <a:p>
            <a:r>
              <a:rPr lang="en-US" sz="4000" dirty="0" smtClean="0"/>
              <a:t>Questions?</a:t>
            </a:r>
            <a:br>
              <a:rPr lang="en-US" sz="4000" dirty="0" smtClean="0"/>
            </a:br>
            <a:r>
              <a:rPr lang="en-US" sz="4000" dirty="0" smtClean="0"/>
              <a:t/>
            </a:r>
            <a:br>
              <a:rPr lang="en-US" sz="4000" dirty="0" smtClean="0"/>
            </a:br>
            <a:r>
              <a:rPr lang="en-US" sz="4000" dirty="0" smtClean="0"/>
              <a:t>Contact: </a:t>
            </a:r>
            <a:r>
              <a:rPr lang="en-US" sz="4000" dirty="0" err="1" smtClean="0"/>
              <a:t>sho@uvm.edu</a:t>
            </a:r>
            <a:endParaRPr 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972" y="489294"/>
            <a:ext cx="8229600" cy="58755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Bhutanese Refugees 101</a:t>
            </a:r>
            <a:endParaRPr lang="en-US" dirty="0"/>
          </a:p>
        </p:txBody>
      </p:sp>
      <p:sp>
        <p:nvSpPr>
          <p:cNvPr id="3" name="Content Placeholder 2"/>
          <p:cNvSpPr>
            <a:spLocks noGrp="1"/>
          </p:cNvSpPr>
          <p:nvPr>
            <p:ph idx="1"/>
          </p:nvPr>
        </p:nvSpPr>
        <p:spPr>
          <a:xfrm>
            <a:off x="276542" y="1373925"/>
            <a:ext cx="8686800" cy="1917553"/>
          </a:xfrm>
        </p:spPr>
        <p:txBody>
          <a:bodyPr>
            <a:normAutofit fontScale="85000" lnSpcReduction="10000"/>
          </a:bodyPr>
          <a:lstStyle/>
          <a:p>
            <a:r>
              <a:rPr lang="en-US" dirty="0" err="1" smtClean="0"/>
              <a:t>Lhotsampas</a:t>
            </a:r>
            <a:r>
              <a:rPr lang="en-US" dirty="0" smtClean="0"/>
              <a:t> = “Southerners” of Nepal descent</a:t>
            </a:r>
          </a:p>
          <a:p>
            <a:r>
              <a:rPr lang="en-US" dirty="0" smtClean="0"/>
              <a:t>Late 1980s: “One Nation, One People” policy</a:t>
            </a:r>
          </a:p>
          <a:p>
            <a:r>
              <a:rPr lang="en-US" dirty="0" smtClean="0"/>
              <a:t>Over 100,000 </a:t>
            </a:r>
            <a:r>
              <a:rPr lang="en-US" dirty="0" err="1" smtClean="0"/>
              <a:t>Lhotsampas</a:t>
            </a:r>
            <a:r>
              <a:rPr lang="en-US" dirty="0" smtClean="0"/>
              <a:t> were persecuted </a:t>
            </a:r>
            <a:r>
              <a:rPr lang="en-US" smtClean="0"/>
              <a:t>and expelled</a:t>
            </a:r>
          </a:p>
          <a:p>
            <a:r>
              <a:rPr lang="en-US" dirty="0" smtClean="0"/>
              <a:t>Resettled in refugee camps in Nepal for 18+ years</a:t>
            </a:r>
          </a:p>
        </p:txBody>
      </p:sp>
      <p:pic>
        <p:nvPicPr>
          <p:cNvPr id="9" name="Picture 8"/>
          <p:cNvPicPr>
            <a:picLocks noChangeAspect="1"/>
          </p:cNvPicPr>
          <p:nvPr/>
        </p:nvPicPr>
        <p:blipFill>
          <a:blip r:embed="rId3"/>
          <a:stretch>
            <a:fillRect/>
          </a:stretch>
        </p:blipFill>
        <p:spPr>
          <a:xfrm>
            <a:off x="2888076" y="3372865"/>
            <a:ext cx="5798724" cy="3261782"/>
          </a:xfrm>
          <a:prstGeom prst="rect">
            <a:avLst/>
          </a:prstGeom>
        </p:spPr>
      </p:pic>
      <p:pic>
        <p:nvPicPr>
          <p:cNvPr id="10" name="Picture 9"/>
          <p:cNvPicPr>
            <a:picLocks noChangeAspect="1"/>
          </p:cNvPicPr>
          <p:nvPr/>
        </p:nvPicPr>
        <p:blipFill>
          <a:blip r:embed="rId4"/>
          <a:stretch>
            <a:fillRect/>
          </a:stretch>
        </p:blipFill>
        <p:spPr>
          <a:xfrm>
            <a:off x="330200" y="3354977"/>
            <a:ext cx="4892675" cy="326178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124060" y="93045"/>
            <a:ext cx="8895880" cy="6671910"/>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smtClean="0"/>
              <a:t>Bhutanese Refugees 101</a:t>
            </a:r>
            <a:endParaRPr lang="en-US" dirty="0"/>
          </a:p>
        </p:txBody>
      </p:sp>
      <p:sp>
        <p:nvSpPr>
          <p:cNvPr id="8" name="Content Placeholder 2"/>
          <p:cNvSpPr>
            <a:spLocks noGrp="1"/>
          </p:cNvSpPr>
          <p:nvPr>
            <p:ph idx="1"/>
          </p:nvPr>
        </p:nvSpPr>
        <p:spPr>
          <a:xfrm>
            <a:off x="457200" y="1600200"/>
            <a:ext cx="8229600" cy="4525963"/>
          </a:xfrm>
        </p:spPr>
        <p:txBody>
          <a:bodyPr>
            <a:normAutofit/>
          </a:bodyPr>
          <a:lstStyle/>
          <a:p>
            <a:r>
              <a:rPr lang="en-US" dirty="0" smtClean="0"/>
              <a:t>Over 75,000 Bhutanese refugees have since arrived in the U.S.</a:t>
            </a:r>
            <a:endParaRPr lang="en-US" b="1" dirty="0" smtClean="0"/>
          </a:p>
          <a:p>
            <a:r>
              <a:rPr lang="en-US" dirty="0" smtClean="0"/>
              <a:t>In Vermont alone, over 800 Bhutanese families have re-settled</a:t>
            </a:r>
          </a:p>
          <a:p>
            <a:r>
              <a:rPr lang="en-US" dirty="0" smtClean="0"/>
              <a:t>Present with a host of psychological difficulties associated with post-migration stressors (e.g., employment, housing/food, language barrier, discrimination, lack of social support)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Adjustment Group Therapy Structure</a:t>
            </a:r>
            <a:endParaRPr lang="en-US" dirty="0"/>
          </a:p>
        </p:txBody>
      </p:sp>
      <p:sp>
        <p:nvSpPr>
          <p:cNvPr id="3" name="Content Placeholder 2"/>
          <p:cNvSpPr>
            <a:spLocks noGrp="1"/>
          </p:cNvSpPr>
          <p:nvPr>
            <p:ph idx="1"/>
          </p:nvPr>
        </p:nvSpPr>
        <p:spPr>
          <a:xfrm>
            <a:off x="106589" y="1425575"/>
            <a:ext cx="8926285" cy="2341563"/>
          </a:xfrm>
        </p:spPr>
        <p:txBody>
          <a:bodyPr>
            <a:normAutofit fontScale="92500" lnSpcReduction="20000"/>
          </a:bodyPr>
          <a:lstStyle/>
          <a:p>
            <a:r>
              <a:rPr lang="en-US" dirty="0" smtClean="0"/>
              <a:t>Group started in August 2013</a:t>
            </a:r>
          </a:p>
          <a:p>
            <a:r>
              <a:rPr lang="en-US" dirty="0" smtClean="0"/>
              <a:t>Facilitated by pre-doctoral clinicians </a:t>
            </a:r>
          </a:p>
          <a:p>
            <a:r>
              <a:rPr lang="en-US" dirty="0" smtClean="0"/>
              <a:t>Conducted in English with Nepali interpreters</a:t>
            </a:r>
          </a:p>
          <a:p>
            <a:r>
              <a:rPr lang="en-US" dirty="0" smtClean="0"/>
              <a:t>Weekly 2-hour meetings in community space</a:t>
            </a:r>
          </a:p>
          <a:p>
            <a:r>
              <a:rPr lang="en-US" dirty="0" smtClean="0"/>
              <a:t>Open “drop-in” group format</a:t>
            </a:r>
          </a:p>
          <a:p>
            <a:endParaRPr lang="en-US" dirty="0"/>
          </a:p>
        </p:txBody>
      </p:sp>
      <p:pic>
        <p:nvPicPr>
          <p:cNvPr id="4" name="Picture 3"/>
          <p:cNvPicPr>
            <a:picLocks noChangeAspect="1"/>
          </p:cNvPicPr>
          <p:nvPr/>
        </p:nvPicPr>
        <p:blipFill>
          <a:blip r:embed="rId3"/>
          <a:stretch>
            <a:fillRect/>
          </a:stretch>
        </p:blipFill>
        <p:spPr>
          <a:xfrm>
            <a:off x="106589" y="3941763"/>
            <a:ext cx="8926286" cy="2603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Structure: Demographics</a:t>
            </a:r>
            <a:endParaRPr lang="en-US" dirty="0"/>
          </a:p>
        </p:txBody>
      </p:sp>
      <p:pic>
        <p:nvPicPr>
          <p:cNvPr id="7" name="Picture 6"/>
          <p:cNvPicPr>
            <a:picLocks noChangeAspect="1"/>
          </p:cNvPicPr>
          <p:nvPr/>
        </p:nvPicPr>
        <p:blipFill>
          <a:blip r:embed="rId3"/>
          <a:stretch>
            <a:fillRect/>
          </a:stretch>
        </p:blipFill>
        <p:spPr>
          <a:xfrm>
            <a:off x="234949" y="1600199"/>
            <a:ext cx="2908301" cy="4525963"/>
          </a:xfrm>
          <a:prstGeom prst="rect">
            <a:avLst/>
          </a:prstGeom>
        </p:spPr>
      </p:pic>
      <p:pic>
        <p:nvPicPr>
          <p:cNvPr id="8" name="Picture 7"/>
          <p:cNvPicPr>
            <a:picLocks noChangeAspect="1"/>
          </p:cNvPicPr>
          <p:nvPr/>
        </p:nvPicPr>
        <p:blipFill>
          <a:blip r:embed="rId4"/>
          <a:stretch>
            <a:fillRect/>
          </a:stretch>
        </p:blipFill>
        <p:spPr>
          <a:xfrm>
            <a:off x="5762625" y="1600200"/>
            <a:ext cx="3118663" cy="4542621"/>
          </a:xfrm>
          <a:prstGeom prst="rect">
            <a:avLst/>
          </a:prstGeom>
        </p:spPr>
      </p:pic>
      <p:sp>
        <p:nvSpPr>
          <p:cNvPr id="6" name="Content Placeholder 2"/>
          <p:cNvSpPr>
            <a:spLocks noGrp="1"/>
          </p:cNvSpPr>
          <p:nvPr>
            <p:ph idx="1"/>
          </p:nvPr>
        </p:nvSpPr>
        <p:spPr>
          <a:xfrm>
            <a:off x="2825751" y="1600199"/>
            <a:ext cx="3556000" cy="4557715"/>
          </a:xfrm>
          <a:solidFill>
            <a:schemeClr val="bg1"/>
          </a:solidFill>
        </p:spPr>
        <p:txBody>
          <a:bodyPr>
            <a:normAutofit fontScale="92500"/>
          </a:bodyPr>
          <a:lstStyle/>
          <a:p>
            <a:pPr>
              <a:buNone/>
            </a:pPr>
            <a:r>
              <a:rPr lang="en-US" sz="2400" b="1" u="sng" dirty="0" smtClean="0"/>
              <a:t>Bhutanese women (N = 13)</a:t>
            </a:r>
          </a:p>
          <a:p>
            <a:pPr>
              <a:buNone/>
            </a:pPr>
            <a:r>
              <a:rPr lang="en-US" sz="2400" i="1" dirty="0" smtClean="0"/>
              <a:t>M</a:t>
            </a:r>
            <a:r>
              <a:rPr lang="en-US" sz="2400" dirty="0" smtClean="0"/>
              <a:t> age = 45.54 yrs (</a:t>
            </a:r>
            <a:r>
              <a:rPr lang="en-US" sz="2400" i="1" dirty="0" smtClean="0"/>
              <a:t>SD = </a:t>
            </a:r>
            <a:r>
              <a:rPr lang="en-US" sz="2400" dirty="0" smtClean="0"/>
              <a:t>9.05)</a:t>
            </a:r>
          </a:p>
          <a:p>
            <a:pPr>
              <a:buNone/>
            </a:pPr>
            <a:r>
              <a:rPr lang="en-US" sz="2400" dirty="0" smtClean="0"/>
              <a:t>Marital status: 69% Married, 15% Widowed, 15% Single</a:t>
            </a:r>
          </a:p>
          <a:p>
            <a:pPr>
              <a:buNone/>
            </a:pPr>
            <a:r>
              <a:rPr lang="en-US" sz="2400" dirty="0" smtClean="0"/>
              <a:t>Religion: 77% Hindu, 15% Christian, 8% Buddhist</a:t>
            </a:r>
          </a:p>
          <a:p>
            <a:pPr>
              <a:buNone/>
            </a:pPr>
            <a:r>
              <a:rPr lang="en-US" sz="2400" dirty="0" smtClean="0"/>
              <a:t>Uneducated; unemployed or on disability</a:t>
            </a:r>
          </a:p>
          <a:p>
            <a:pPr>
              <a:buNone/>
            </a:pPr>
            <a:r>
              <a:rPr lang="en-US" sz="2400" dirty="0" smtClean="0"/>
              <a:t>Torture survivors: 54%</a:t>
            </a:r>
          </a:p>
          <a:p>
            <a:pPr>
              <a:buNone/>
            </a:pPr>
            <a:r>
              <a:rPr lang="en-US" sz="2400" i="1" dirty="0" smtClean="0"/>
              <a:t>M </a:t>
            </a:r>
            <a:r>
              <a:rPr lang="en-US" sz="2400" dirty="0" smtClean="0"/>
              <a:t>duration in U.S. = 2.67 yrs (</a:t>
            </a:r>
            <a:r>
              <a:rPr lang="en-US" sz="2400" i="1" dirty="0" smtClean="0"/>
              <a:t>SD </a:t>
            </a:r>
            <a:r>
              <a:rPr lang="en-US" sz="2400" dirty="0" smtClean="0"/>
              <a:t>= 1.37)</a:t>
            </a:r>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Therapy: Topics</a:t>
            </a:r>
            <a:endParaRPr lang="en-US" dirty="0"/>
          </a:p>
        </p:txBody>
      </p:sp>
      <p:sp>
        <p:nvSpPr>
          <p:cNvPr id="3" name="Content Placeholder 2"/>
          <p:cNvSpPr>
            <a:spLocks noGrp="1"/>
          </p:cNvSpPr>
          <p:nvPr>
            <p:ph idx="1"/>
          </p:nvPr>
        </p:nvSpPr>
        <p:spPr>
          <a:xfrm>
            <a:off x="3984980" y="1600200"/>
            <a:ext cx="4892320" cy="4525963"/>
          </a:xfrm>
        </p:spPr>
        <p:txBody>
          <a:bodyPr>
            <a:normAutofit fontScale="92500" lnSpcReduction="10000"/>
          </a:bodyPr>
          <a:lstStyle/>
          <a:p>
            <a:pPr>
              <a:buNone/>
            </a:pPr>
            <a:r>
              <a:rPr lang="en-US" dirty="0" smtClean="0"/>
              <a:t>ACT Framework</a:t>
            </a:r>
            <a:endParaRPr lang="en-US" sz="2595" dirty="0" smtClean="0"/>
          </a:p>
          <a:p>
            <a:r>
              <a:rPr lang="en-US" dirty="0" smtClean="0"/>
              <a:t>Goals of therapy</a:t>
            </a:r>
          </a:p>
          <a:p>
            <a:r>
              <a:rPr lang="en-US" dirty="0" smtClean="0"/>
              <a:t>Acculturation</a:t>
            </a:r>
          </a:p>
          <a:p>
            <a:r>
              <a:rPr lang="en-US" dirty="0" smtClean="0"/>
              <a:t>Access to resources</a:t>
            </a:r>
          </a:p>
          <a:p>
            <a:r>
              <a:rPr lang="en-US" dirty="0" smtClean="0"/>
              <a:t>Coping skills</a:t>
            </a:r>
          </a:p>
          <a:p>
            <a:r>
              <a:rPr lang="en-US" dirty="0" smtClean="0"/>
              <a:t>Values work</a:t>
            </a:r>
          </a:p>
          <a:p>
            <a:r>
              <a:rPr lang="en-US" dirty="0" smtClean="0"/>
              <a:t>Living with chronic pain</a:t>
            </a:r>
          </a:p>
          <a:p>
            <a:r>
              <a:rPr lang="en-US" dirty="0" smtClean="0"/>
              <a:t>Communication in healthy relationships</a:t>
            </a:r>
          </a:p>
        </p:txBody>
      </p:sp>
      <p:pic>
        <p:nvPicPr>
          <p:cNvPr id="4" name="Picture 3"/>
          <p:cNvPicPr>
            <a:picLocks noChangeAspect="1"/>
          </p:cNvPicPr>
          <p:nvPr/>
        </p:nvPicPr>
        <p:blipFill>
          <a:blip r:embed="rId3"/>
          <a:stretch>
            <a:fillRect/>
          </a:stretch>
        </p:blipFill>
        <p:spPr>
          <a:xfrm>
            <a:off x="457201" y="1564262"/>
            <a:ext cx="3337279" cy="2499739"/>
          </a:xfrm>
          <a:prstGeom prst="rect">
            <a:avLst/>
          </a:prstGeom>
        </p:spPr>
      </p:pic>
      <p:pic>
        <p:nvPicPr>
          <p:cNvPr id="9" name="Picture 8"/>
          <p:cNvPicPr>
            <a:picLocks noChangeAspect="1"/>
          </p:cNvPicPr>
          <p:nvPr/>
        </p:nvPicPr>
        <p:blipFill>
          <a:blip r:embed="rId4"/>
          <a:stretch>
            <a:fillRect/>
          </a:stretch>
        </p:blipFill>
        <p:spPr>
          <a:xfrm>
            <a:off x="457202" y="3873500"/>
            <a:ext cx="3337278" cy="225266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0000"/>
          </a:blip>
          <a:stretch>
            <a:fillRect/>
          </a:stretch>
        </p:blipFill>
        <p:spPr>
          <a:xfrm>
            <a:off x="0" y="0"/>
            <a:ext cx="9144000" cy="6858001"/>
          </a:xfrm>
          <a:prstGeom prst="rect">
            <a:avLst/>
          </a:prstGeom>
        </p:spPr>
      </p:pic>
      <p:sp>
        <p:nvSpPr>
          <p:cNvPr id="7" name="Title 1"/>
          <p:cNvSpPr>
            <a:spLocks noGrp="1"/>
          </p:cNvSpPr>
          <p:nvPr>
            <p:ph type="title"/>
          </p:nvPr>
        </p:nvSpPr>
        <p:spPr>
          <a:xfrm>
            <a:off x="457200" y="274638"/>
            <a:ext cx="8229600" cy="1143000"/>
          </a:xfrm>
        </p:spPr>
        <p:txBody>
          <a:bodyPr/>
          <a:lstStyle/>
          <a:p>
            <a:r>
              <a:rPr lang="en-US" dirty="0" smtClean="0"/>
              <a:t>Measures</a:t>
            </a:r>
            <a:endParaRPr lang="en-US" dirty="0"/>
          </a:p>
        </p:txBody>
      </p:sp>
      <p:sp>
        <p:nvSpPr>
          <p:cNvPr id="8" name="Content Placeholder 2"/>
          <p:cNvSpPr>
            <a:spLocks noGrp="1"/>
          </p:cNvSpPr>
          <p:nvPr>
            <p:ph idx="1"/>
          </p:nvPr>
        </p:nvSpPr>
        <p:spPr>
          <a:xfrm>
            <a:off x="933449" y="1600200"/>
            <a:ext cx="7527925" cy="4525963"/>
          </a:xfrm>
        </p:spPr>
        <p:txBody>
          <a:bodyPr/>
          <a:lstStyle/>
          <a:p>
            <a:r>
              <a:rPr lang="en-US" dirty="0" smtClean="0"/>
              <a:t>Harvard Trauma Questionnaire</a:t>
            </a:r>
          </a:p>
          <a:p>
            <a:pPr lvl="1"/>
            <a:r>
              <a:rPr lang="en-US" dirty="0" smtClean="0"/>
              <a:t>PTSD</a:t>
            </a:r>
          </a:p>
          <a:p>
            <a:r>
              <a:rPr lang="en-US" dirty="0" smtClean="0"/>
              <a:t>Hopkins Symptom Checklist-25</a:t>
            </a:r>
          </a:p>
          <a:p>
            <a:pPr lvl="1"/>
            <a:r>
              <a:rPr lang="en-US" dirty="0" smtClean="0"/>
              <a:t>Anxiety</a:t>
            </a:r>
          </a:p>
          <a:p>
            <a:pPr lvl="1"/>
            <a:r>
              <a:rPr lang="en-US" dirty="0" smtClean="0"/>
              <a:t>Depression</a:t>
            </a:r>
          </a:p>
          <a:p>
            <a:r>
              <a:rPr lang="en-US" dirty="0" smtClean="0"/>
              <a:t>Acceptance and Action Questionnaire – II </a:t>
            </a:r>
          </a:p>
          <a:p>
            <a:pPr lvl="1"/>
            <a:r>
              <a:rPr lang="en-US" dirty="0" smtClean="0"/>
              <a:t>Psychological Flexibility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smtClean="0"/>
              <a:t>Descriptives</a:t>
            </a:r>
            <a:r>
              <a:rPr lang="en-US" sz="3600" dirty="0" smtClean="0"/>
              <a:t> &amp; Correlations Between </a:t>
            </a:r>
            <a:br>
              <a:rPr lang="en-US" sz="3600" dirty="0" smtClean="0"/>
            </a:br>
            <a:r>
              <a:rPr lang="en-US" sz="3600" dirty="0" smtClean="0"/>
              <a:t>Study Variables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2332821001"/>
              </p:ext>
            </p:extLst>
          </p:nvPr>
        </p:nvGraphicFramePr>
        <p:xfrm>
          <a:off x="164742" y="1809751"/>
          <a:ext cx="8852258" cy="2924954"/>
        </p:xfrm>
        <a:graphic>
          <a:graphicData uri="http://schemas.openxmlformats.org/drawingml/2006/table">
            <a:tbl>
              <a:tblPr firstRow="1" bandRow="1">
                <a:tableStyleId>{EB344D84-9AFB-497E-A393-DC336BA19D2E}</a:tableStyleId>
              </a:tblPr>
              <a:tblGrid>
                <a:gridCol w="397646"/>
                <a:gridCol w="2460274"/>
                <a:gridCol w="1660805"/>
                <a:gridCol w="814853"/>
                <a:gridCol w="814853"/>
                <a:gridCol w="889890"/>
                <a:gridCol w="887969"/>
                <a:gridCol w="925968"/>
              </a:tblGrid>
              <a:tr h="323564">
                <a:tc>
                  <a:txBody>
                    <a:bodyPr/>
                    <a:lstStyle/>
                    <a:p>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 Variables</a:t>
                      </a:r>
                      <a:endParaRPr lang="en-US" sz="2000" b="0" i="0" dirty="0">
                        <a:solidFill>
                          <a:schemeClr val="tx1"/>
                        </a:solidFill>
                        <a:effectLst/>
                        <a:latin typeface="Arial"/>
                      </a:endParaRPr>
                    </a:p>
                  </a:txBody>
                  <a:tcPr marL="68580" marR="68580" marT="0" marB="0"/>
                </a:tc>
                <a:tc>
                  <a:txBody>
                    <a:bodyPr/>
                    <a:lstStyle/>
                    <a:p>
                      <a:pPr algn="ctr"/>
                      <a:r>
                        <a:rPr lang="en-US" sz="2000" b="0" i="1" dirty="0" smtClean="0">
                          <a:solidFill>
                            <a:schemeClr val="tx1"/>
                          </a:solidFill>
                          <a:effectLst/>
                          <a:latin typeface="Arial"/>
                        </a:rPr>
                        <a:t>M </a:t>
                      </a:r>
                      <a:r>
                        <a:rPr lang="en-US" sz="2000" b="0" i="0" dirty="0" smtClean="0">
                          <a:solidFill>
                            <a:schemeClr val="tx1"/>
                          </a:solidFill>
                          <a:effectLst/>
                          <a:latin typeface="Arial"/>
                        </a:rPr>
                        <a:t>(</a:t>
                      </a:r>
                      <a:r>
                        <a:rPr lang="en-US" sz="2000" b="0" i="1" dirty="0" smtClean="0">
                          <a:solidFill>
                            <a:schemeClr val="tx1"/>
                          </a:solidFill>
                          <a:effectLst/>
                          <a:latin typeface="Arial"/>
                        </a:rPr>
                        <a:t>SD</a:t>
                      </a:r>
                      <a:r>
                        <a:rPr lang="en-US" sz="2000" b="0" i="0" dirty="0" smtClean="0">
                          <a:solidFill>
                            <a:schemeClr val="tx1"/>
                          </a:solidFill>
                          <a:effectLst/>
                          <a:latin typeface="Arial"/>
                        </a:rPr>
                        <a:t>)</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sym typeface="Symbol"/>
                        </a:rPr>
                        <a:t>2</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4</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5</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sym typeface="Symbol"/>
                        </a:rPr>
                        <a:t>6</a:t>
                      </a:r>
                      <a:endParaRPr lang="en-US" sz="2000" b="0" i="0" dirty="0">
                        <a:solidFill>
                          <a:schemeClr val="tx1"/>
                        </a:solidFill>
                        <a:effectLst/>
                        <a:latin typeface="Arial"/>
                      </a:endParaRPr>
                    </a:p>
                  </a:txBody>
                  <a:tcPr marL="68580" marR="68580" marT="0" marB="0"/>
                </a:tc>
              </a:tr>
              <a:tr h="558360">
                <a:tc>
                  <a:txBody>
                    <a:bodyPr/>
                    <a:lstStyle/>
                    <a:p>
                      <a:r>
                        <a:rPr lang="en-US" sz="2000" b="0" i="0" dirty="0" smtClean="0">
                          <a:solidFill>
                            <a:schemeClr val="tx1"/>
                          </a:solidFill>
                          <a:effectLst/>
                          <a:latin typeface="Arial"/>
                        </a:rPr>
                        <a:t>1</a:t>
                      </a:r>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HSCL Anxiety</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3.07 (.51)</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 .56*</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.83**</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  .63*</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  .67*</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.13</a:t>
                      </a:r>
                      <a:endParaRPr lang="en-US" sz="2000" b="0" i="0" dirty="0">
                        <a:solidFill>
                          <a:schemeClr val="tx1"/>
                        </a:solidFill>
                        <a:effectLst/>
                        <a:latin typeface="Arial"/>
                      </a:endParaRPr>
                    </a:p>
                  </a:txBody>
                  <a:tcPr marL="68580" marR="68580" marT="0" marB="0"/>
                </a:tc>
              </a:tr>
              <a:tr h="558360">
                <a:tc>
                  <a:txBody>
                    <a:bodyPr/>
                    <a:lstStyle/>
                    <a:p>
                      <a:r>
                        <a:rPr lang="en-US" sz="2000" b="0" i="0" dirty="0" smtClean="0">
                          <a:solidFill>
                            <a:schemeClr val="tx1"/>
                          </a:solidFill>
                          <a:effectLst/>
                          <a:latin typeface="Arial"/>
                        </a:rPr>
                        <a:t>2</a:t>
                      </a:r>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HSCL Depression</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3.19</a:t>
                      </a:r>
                      <a:r>
                        <a:rPr lang="en-US" sz="2000" b="0" i="0" baseline="0" dirty="0" smtClean="0">
                          <a:solidFill>
                            <a:schemeClr val="tx1"/>
                          </a:solidFill>
                          <a:effectLst/>
                          <a:latin typeface="Arial"/>
                        </a:rPr>
                        <a:t> (.52)</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.93**</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.29</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.39</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.12</a:t>
                      </a:r>
                      <a:endParaRPr lang="en-US" sz="2000" b="0" i="0" dirty="0">
                        <a:solidFill>
                          <a:schemeClr val="tx1"/>
                        </a:solidFill>
                        <a:effectLst/>
                        <a:latin typeface="Arial"/>
                      </a:endParaRPr>
                    </a:p>
                  </a:txBody>
                  <a:tcPr marL="68580" marR="68580" marT="0" marB="0"/>
                </a:tc>
              </a:tr>
              <a:tr h="323564">
                <a:tc>
                  <a:txBody>
                    <a:bodyPr/>
                    <a:lstStyle/>
                    <a:p>
                      <a:r>
                        <a:rPr lang="en-US" sz="2000" b="0" i="0" dirty="0" smtClean="0">
                          <a:solidFill>
                            <a:schemeClr val="tx1"/>
                          </a:solidFill>
                          <a:effectLst/>
                          <a:latin typeface="Arial"/>
                        </a:rPr>
                        <a:t>3</a:t>
                      </a:r>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HSCL Total</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3.14</a:t>
                      </a:r>
                      <a:r>
                        <a:rPr lang="en-US" sz="2000" b="0" i="0" baseline="0" dirty="0" smtClean="0">
                          <a:solidFill>
                            <a:schemeClr val="tx1"/>
                          </a:solidFill>
                          <a:effectLst/>
                          <a:latin typeface="Arial"/>
                        </a:rPr>
                        <a:t> (.46)</a:t>
                      </a:r>
                      <a:endParaRPr lang="en-US" sz="2000" b="0" i="0" dirty="0">
                        <a:solidFill>
                          <a:schemeClr val="tx1"/>
                        </a:solidFill>
                        <a:effectLst/>
                        <a:latin typeface="Arial"/>
                      </a:endParaRPr>
                    </a:p>
                  </a:txBody>
                  <a:tcPr marL="68580" marR="68580" marT="0" marB="0"/>
                </a:tc>
                <a:tc>
                  <a:txBody>
                    <a:bodyPr/>
                    <a:lstStyle/>
                    <a:p>
                      <a:pPr algn="ctr"/>
                      <a:r>
                        <a:rPr lang="en-US" sz="2000" b="0" i="0" dirty="0">
                          <a:solidFill>
                            <a:schemeClr val="tx1"/>
                          </a:solidFill>
                          <a:effectLst/>
                          <a:latin typeface="Arial"/>
                        </a:rPr>
                        <a:t> </a:t>
                      </a:r>
                    </a:p>
                  </a:txBody>
                  <a:tcPr marL="68580" marR="68580" marT="0" marB="0"/>
                </a:tc>
                <a:tc>
                  <a:txBody>
                    <a:bodyPr/>
                    <a:lstStyle/>
                    <a:p>
                      <a:pPr algn="ctr"/>
                      <a:r>
                        <a:rPr lang="en-US" sz="2000" b="0" i="0" dirty="0" smtClean="0">
                          <a:solidFill>
                            <a:schemeClr val="tx1"/>
                          </a:solidFill>
                          <a:effectLst/>
                          <a:latin typeface="Arial"/>
                        </a:rPr>
                        <a:t>---</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.48</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.57</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.13</a:t>
                      </a:r>
                      <a:endParaRPr lang="en-US" sz="2000" b="0" i="0" dirty="0">
                        <a:solidFill>
                          <a:schemeClr val="tx1"/>
                        </a:solidFill>
                        <a:effectLst/>
                        <a:latin typeface="Arial"/>
                      </a:endParaRPr>
                    </a:p>
                  </a:txBody>
                  <a:tcPr marL="68580" marR="68580" marT="0" marB="0"/>
                </a:tc>
              </a:tr>
              <a:tr h="418771">
                <a:tc>
                  <a:txBody>
                    <a:bodyPr/>
                    <a:lstStyle/>
                    <a:p>
                      <a:r>
                        <a:rPr lang="en-US" sz="2000" b="0" i="0" dirty="0" smtClean="0">
                          <a:solidFill>
                            <a:schemeClr val="tx1"/>
                          </a:solidFill>
                          <a:effectLst/>
                          <a:latin typeface="Arial"/>
                        </a:rPr>
                        <a:t>4</a:t>
                      </a:r>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HTQ</a:t>
                      </a:r>
                      <a:r>
                        <a:rPr lang="en-US" sz="2000" b="0" i="0" baseline="0" dirty="0" smtClean="0">
                          <a:solidFill>
                            <a:schemeClr val="tx1"/>
                          </a:solidFill>
                          <a:effectLst/>
                          <a:latin typeface="Arial"/>
                        </a:rPr>
                        <a:t> DSM-IV PTSD</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2.72 (.46)</a:t>
                      </a:r>
                      <a:endParaRPr lang="en-US" sz="2000" b="0" i="0" dirty="0">
                        <a:solidFill>
                          <a:schemeClr val="tx1"/>
                        </a:solidFill>
                        <a:effectLst/>
                        <a:latin typeface="Arial"/>
                      </a:endParaRPr>
                    </a:p>
                  </a:txBody>
                  <a:tcPr marL="68580" marR="68580" marT="0" marB="0"/>
                </a:tc>
                <a:tc>
                  <a:txBody>
                    <a:bodyPr/>
                    <a:lstStyle/>
                    <a:p>
                      <a:pPr algn="ctr"/>
                      <a:r>
                        <a:rPr lang="en-US" sz="2000" b="0" i="0">
                          <a:solidFill>
                            <a:schemeClr val="tx1"/>
                          </a:solidFill>
                          <a:effectLst/>
                          <a:latin typeface="Arial"/>
                        </a:rPr>
                        <a:t> </a:t>
                      </a:r>
                    </a:p>
                  </a:txBody>
                  <a:tcPr marL="68580" marR="68580" marT="0" marB="0"/>
                </a:tc>
                <a:tc>
                  <a:txBody>
                    <a:bodyPr/>
                    <a:lstStyle/>
                    <a:p>
                      <a:pPr algn="ct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  .96**</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.55</a:t>
                      </a:r>
                      <a:endParaRPr lang="en-US" sz="2000" b="0" i="0" dirty="0">
                        <a:solidFill>
                          <a:schemeClr val="tx1"/>
                        </a:solidFill>
                        <a:effectLst/>
                        <a:latin typeface="Arial"/>
                      </a:endParaRPr>
                    </a:p>
                  </a:txBody>
                  <a:tcPr marL="68580" marR="68580" marT="0" marB="0"/>
                </a:tc>
              </a:tr>
              <a:tr h="418771">
                <a:tc>
                  <a:txBody>
                    <a:bodyPr/>
                    <a:lstStyle/>
                    <a:p>
                      <a:r>
                        <a:rPr lang="en-US" sz="2000" b="0" i="0" dirty="0" smtClean="0">
                          <a:solidFill>
                            <a:schemeClr val="tx1"/>
                          </a:solidFill>
                          <a:effectLst/>
                          <a:latin typeface="Arial"/>
                        </a:rPr>
                        <a:t>5</a:t>
                      </a:r>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HTQ PTSD</a:t>
                      </a:r>
                      <a:r>
                        <a:rPr lang="en-US" sz="2000" b="0" i="0" baseline="0" dirty="0" smtClean="0">
                          <a:solidFill>
                            <a:schemeClr val="tx1"/>
                          </a:solidFill>
                          <a:effectLst/>
                          <a:latin typeface="Arial"/>
                        </a:rPr>
                        <a:t> Total</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2.68</a:t>
                      </a:r>
                      <a:r>
                        <a:rPr lang="en-US" sz="2000" b="0" i="0" baseline="0" dirty="0" smtClean="0">
                          <a:solidFill>
                            <a:schemeClr val="tx1"/>
                          </a:solidFill>
                          <a:effectLst/>
                          <a:latin typeface="Arial"/>
                        </a:rPr>
                        <a:t> (.40)</a:t>
                      </a:r>
                      <a:endParaRPr lang="en-US" sz="2000" b="0" i="0" dirty="0">
                        <a:solidFill>
                          <a:schemeClr val="tx1"/>
                        </a:solidFill>
                        <a:effectLst/>
                        <a:latin typeface="Arial"/>
                      </a:endParaRPr>
                    </a:p>
                  </a:txBody>
                  <a:tcPr marL="68580" marR="68580" marT="0" marB="0"/>
                </a:tc>
                <a:tc>
                  <a:txBody>
                    <a:bodyPr/>
                    <a:lstStyle/>
                    <a:p>
                      <a:pPr algn="ctr"/>
                      <a:endParaRPr lang="en-US" sz="2000" b="0" i="0" dirty="0">
                        <a:solidFill>
                          <a:schemeClr val="tx1"/>
                        </a:solidFill>
                        <a:effectLst/>
                        <a:latin typeface="Arial"/>
                      </a:endParaRPr>
                    </a:p>
                  </a:txBody>
                  <a:tcPr marL="68580" marR="68580" marT="0" marB="0"/>
                </a:tc>
                <a:tc>
                  <a:txBody>
                    <a:bodyPr/>
                    <a:lstStyle/>
                    <a:p>
                      <a:pPr algn="ctr"/>
                      <a:endParaRPr lang="en-US" sz="2000" b="0" i="0">
                        <a:solidFill>
                          <a:schemeClr val="tx1"/>
                        </a:solidFill>
                        <a:effectLst/>
                        <a:latin typeface="Arial"/>
                      </a:endParaRPr>
                    </a:p>
                  </a:txBody>
                  <a:tcPr marL="68580" marR="68580" marT="0" marB="0"/>
                </a:tc>
                <a:tc>
                  <a:txBody>
                    <a:bodyPr/>
                    <a:lstStyle/>
                    <a:p>
                      <a:pPr algn="ct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.32</a:t>
                      </a:r>
                      <a:endParaRPr lang="en-US" sz="2000" b="0" i="0" dirty="0">
                        <a:solidFill>
                          <a:schemeClr val="tx1"/>
                        </a:solidFill>
                        <a:effectLst/>
                        <a:latin typeface="Arial"/>
                      </a:endParaRPr>
                    </a:p>
                  </a:txBody>
                  <a:tcPr marL="68580" marR="68580" marT="0" marB="0"/>
                </a:tc>
              </a:tr>
              <a:tr h="323564">
                <a:tc>
                  <a:txBody>
                    <a:bodyPr/>
                    <a:lstStyle/>
                    <a:p>
                      <a:r>
                        <a:rPr lang="en-US" sz="2000" b="0" i="0" dirty="0" smtClean="0">
                          <a:solidFill>
                            <a:schemeClr val="tx1"/>
                          </a:solidFill>
                          <a:effectLst/>
                          <a:latin typeface="Arial"/>
                        </a:rPr>
                        <a:t>6</a:t>
                      </a:r>
                      <a:endParaRPr lang="en-US" sz="2000" b="0" i="0" dirty="0">
                        <a:solidFill>
                          <a:schemeClr val="tx1"/>
                        </a:solidFill>
                        <a:effectLst/>
                        <a:latin typeface="Arial"/>
                      </a:endParaRPr>
                    </a:p>
                  </a:txBody>
                  <a:tcPr marL="68580" marR="68580" marT="0" marB="0"/>
                </a:tc>
                <a:tc>
                  <a:txBody>
                    <a:bodyPr/>
                    <a:lstStyle/>
                    <a:p>
                      <a:r>
                        <a:rPr lang="en-US" sz="2000" b="0" i="0" dirty="0" smtClean="0">
                          <a:solidFill>
                            <a:schemeClr val="tx1"/>
                          </a:solidFill>
                          <a:effectLst/>
                          <a:latin typeface="Arial"/>
                        </a:rPr>
                        <a:t>AAQ Total</a:t>
                      </a: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35.00 (10.28)</a:t>
                      </a:r>
                      <a:endParaRPr lang="en-US" sz="2000" b="0" i="0" dirty="0">
                        <a:solidFill>
                          <a:schemeClr val="tx1"/>
                        </a:solidFill>
                        <a:effectLst/>
                        <a:latin typeface="Arial"/>
                      </a:endParaRPr>
                    </a:p>
                  </a:txBody>
                  <a:tcPr marL="68580" marR="68580" marT="0" marB="0"/>
                </a:tc>
                <a:tc>
                  <a:txBody>
                    <a:bodyPr/>
                    <a:lstStyle/>
                    <a:p>
                      <a:pPr algn="ctr"/>
                      <a:r>
                        <a:rPr lang="en-US" sz="2000" b="0" i="0" dirty="0">
                          <a:solidFill>
                            <a:schemeClr val="tx1"/>
                          </a:solidFill>
                          <a:effectLst/>
                          <a:latin typeface="Arial"/>
                        </a:rPr>
                        <a:t> </a:t>
                      </a:r>
                    </a:p>
                  </a:txBody>
                  <a:tcPr marL="68580" marR="68580" marT="0" marB="0"/>
                </a:tc>
                <a:tc>
                  <a:txBody>
                    <a:bodyPr/>
                    <a:lstStyle/>
                    <a:p>
                      <a:pPr algn="ctr"/>
                      <a:endParaRPr lang="en-US" sz="2000" b="0" i="0" dirty="0">
                        <a:solidFill>
                          <a:schemeClr val="tx1"/>
                        </a:solidFill>
                        <a:effectLst/>
                        <a:latin typeface="Arial"/>
                      </a:endParaRPr>
                    </a:p>
                  </a:txBody>
                  <a:tcPr marL="68580" marR="68580" marT="0" marB="0"/>
                </a:tc>
                <a:tc>
                  <a:txBody>
                    <a:bodyPr/>
                    <a:lstStyle/>
                    <a:p>
                      <a:pPr algn="ctr"/>
                      <a:endParaRPr lang="en-US" sz="2000" b="0" i="0" dirty="0">
                        <a:solidFill>
                          <a:schemeClr val="tx1"/>
                        </a:solidFill>
                        <a:effectLst/>
                        <a:latin typeface="Arial"/>
                      </a:endParaRPr>
                    </a:p>
                  </a:txBody>
                  <a:tcPr marL="68580" marR="68580" marT="0" marB="0"/>
                </a:tc>
                <a:tc>
                  <a:txBody>
                    <a:bodyPr/>
                    <a:lstStyle/>
                    <a:p>
                      <a:pPr algn="ctr"/>
                      <a:endParaRPr lang="en-US" sz="2000" b="0" i="0" dirty="0">
                        <a:solidFill>
                          <a:schemeClr val="tx1"/>
                        </a:solidFill>
                        <a:effectLst/>
                        <a:latin typeface="Arial"/>
                      </a:endParaRPr>
                    </a:p>
                  </a:txBody>
                  <a:tcPr marL="68580" marR="68580" marT="0" marB="0"/>
                </a:tc>
                <a:tc>
                  <a:txBody>
                    <a:bodyPr/>
                    <a:lstStyle/>
                    <a:p>
                      <a:pPr algn="ctr"/>
                      <a:r>
                        <a:rPr lang="en-US" sz="2000" b="0" i="0" dirty="0" smtClean="0">
                          <a:solidFill>
                            <a:schemeClr val="tx1"/>
                          </a:solidFill>
                          <a:effectLst/>
                          <a:latin typeface="Arial"/>
                        </a:rPr>
                        <a:t>---</a:t>
                      </a:r>
                      <a:endParaRPr lang="en-US" sz="2000" b="0" i="0" dirty="0">
                        <a:solidFill>
                          <a:schemeClr val="tx1"/>
                        </a:solidFill>
                        <a:effectLst/>
                        <a:latin typeface="Arial"/>
                      </a:endParaRPr>
                    </a:p>
                  </a:txBody>
                  <a:tcPr marL="68580" marR="68580" marT="0" marB="0"/>
                </a:tc>
              </a:tr>
            </a:tbl>
          </a:graphicData>
        </a:graphic>
      </p:graphicFrame>
      <p:sp>
        <p:nvSpPr>
          <p:cNvPr id="5" name="TextBox 4"/>
          <p:cNvSpPr txBox="1"/>
          <p:nvPr/>
        </p:nvSpPr>
        <p:spPr>
          <a:xfrm>
            <a:off x="164741" y="5024323"/>
            <a:ext cx="8134165" cy="1631216"/>
          </a:xfrm>
          <a:prstGeom prst="rect">
            <a:avLst/>
          </a:prstGeom>
          <a:noFill/>
        </p:spPr>
        <p:txBody>
          <a:bodyPr wrap="square" rtlCol="0">
            <a:spAutoFit/>
          </a:bodyPr>
          <a:lstStyle/>
          <a:p>
            <a:r>
              <a:rPr lang="en-US" sz="2000" dirty="0" smtClean="0"/>
              <a:t>HSCL = Hopkins Symptom Checklist (Depression, Anxiety)</a:t>
            </a:r>
          </a:p>
          <a:p>
            <a:r>
              <a:rPr lang="en-US" sz="2000" dirty="0" smtClean="0"/>
              <a:t>HTQ = Harvard Trauma Questionnaire (PTSD)</a:t>
            </a:r>
          </a:p>
          <a:p>
            <a:r>
              <a:rPr lang="en-US" sz="2000" dirty="0" smtClean="0"/>
              <a:t>AAQ = Acceptance and Action Questionnaire (Psychological Flexibility)</a:t>
            </a:r>
          </a:p>
          <a:p>
            <a:endParaRPr lang="en-US" sz="2000" dirty="0" smtClean="0"/>
          </a:p>
          <a:p>
            <a:r>
              <a:rPr lang="en-US" sz="2000" dirty="0" smtClean="0"/>
              <a:t>*</a:t>
            </a:r>
            <a:r>
              <a:rPr lang="en-US" sz="2000" i="1" dirty="0" err="1" smtClean="0"/>
              <a:t>p</a:t>
            </a:r>
            <a:r>
              <a:rPr lang="en-US" sz="2000" i="1" dirty="0" smtClean="0"/>
              <a:t> </a:t>
            </a:r>
            <a:r>
              <a:rPr lang="en-US" sz="2000" dirty="0" smtClean="0"/>
              <a:t> &lt;  .05, **</a:t>
            </a:r>
            <a:r>
              <a:rPr lang="en-US" sz="2000" i="1" dirty="0" err="1" smtClean="0"/>
              <a:t>p</a:t>
            </a:r>
            <a:r>
              <a:rPr lang="en-US" sz="2000" dirty="0" smtClean="0"/>
              <a:t> &lt; .01</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5339</TotalTime>
  <Words>1957</Words>
  <Application>Microsoft Office PowerPoint</Application>
  <PresentationFormat>On-screen Show (4:3)</PresentationFormat>
  <Paragraphs>232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Examining the Relation Between Anxiety, Depression, and Psychological Flexibility in Female Bhutanese Refugees </vt:lpstr>
      <vt:lpstr>PowerPoint Presentation</vt:lpstr>
      <vt:lpstr>Bhutanese Refugees 101</vt:lpstr>
      <vt:lpstr>Bhutanese Refugees 101</vt:lpstr>
      <vt:lpstr>Adjustment Group Therapy Structure</vt:lpstr>
      <vt:lpstr>Group Structure: Demographics</vt:lpstr>
      <vt:lpstr>Group Therapy: Topics</vt:lpstr>
      <vt:lpstr>Measures</vt:lpstr>
      <vt:lpstr>Descriptives &amp; Correlations Between  Study Variables</vt:lpstr>
      <vt:lpstr>Simple Regression Analyses Predicting Psychological Flexibility in ACT Group   </vt:lpstr>
      <vt:lpstr>Summary</vt:lpstr>
      <vt:lpstr>Future Directions</vt:lpstr>
      <vt:lpstr>Questions?  Contact: sho@uvm.edu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Relation Between Anxiety, Depression, and Psychological Flexibility in Female Bhutanese Refugees</dc:title>
  <dc:creator>Sheau-Yan Ho</dc:creator>
  <cp:lastModifiedBy>Emily</cp:lastModifiedBy>
  <cp:revision>95</cp:revision>
  <dcterms:created xsi:type="dcterms:W3CDTF">2014-06-20T13:44:33Z</dcterms:created>
  <dcterms:modified xsi:type="dcterms:W3CDTF">2014-06-25T20:49:07Z</dcterms:modified>
</cp:coreProperties>
</file>